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05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82EECD-4EB6-4CFD-99A4-58081BDE4290}" type="datetimeFigureOut">
              <a:rPr lang="pt-BR" smtClean="0"/>
              <a:pPr/>
              <a:t>22/3/2008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68917-B6CE-40AE-8B77-810C1CAF026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pt-BR" smtClean="0"/>
              <a:t>Clique para editar o estilo do subtítulo mestre</a:t>
            </a:r>
            <a:endParaRPr kumimoji="0" lang="en-US"/>
          </a:p>
        </p:txBody>
      </p:sp>
      <p:sp>
        <p:nvSpPr>
          <p:cNvPr id="28" name="Espaço Reservado para Data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E2E627B8-FCF8-4FBE-8CB5-EEF16D0D3986}" type="datetime1">
              <a:rPr lang="pt-BR" smtClean="0"/>
              <a:pPr/>
              <a:t>22/3/2008</a:t>
            </a:fld>
            <a:endParaRPr lang="pt-BR"/>
          </a:p>
        </p:txBody>
      </p:sp>
      <p:sp>
        <p:nvSpPr>
          <p:cNvPr id="17" name="Espaço Reservado para Rodapé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pt-BR"/>
          </a:p>
        </p:txBody>
      </p:sp>
      <p:sp>
        <p:nvSpPr>
          <p:cNvPr id="10" name="Retângulo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tângulo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tângulo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tângulo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Conector reto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Conector reto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Conector reto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Conector reto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Conector reto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Conector reto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tângulo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Elipse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Elipse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Elipse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Elipse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Elipse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Espaço Reservado para Número de Slide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0960FBD6-A9BE-4809-B0EB-5F380A259157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0D26B-7352-463E-AF12-7545D3B8CCB5}" type="datetime1">
              <a:rPr lang="pt-BR" smtClean="0"/>
              <a:pPr/>
              <a:t>22/3/2008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0FBD6-A9BE-4809-B0EB-5F380A259157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7A38-BF23-4037-B8E5-B93AC92CF312}" type="datetime1">
              <a:rPr lang="pt-BR" smtClean="0"/>
              <a:pPr/>
              <a:t>22/3/2008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0FBD6-A9BE-4809-B0EB-5F380A259157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43D09E36-8537-4649-83A4-E615A123853B}" type="datetime1">
              <a:rPr lang="pt-BR" smtClean="0"/>
              <a:pPr/>
              <a:t>22/3/2008</a:t>
            </a:fld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0960FBD6-A9BE-4809-B0EB-5F380A259157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977525FC-9728-45BC-9001-F1E9807DCCDC}" type="datetime1">
              <a:rPr lang="pt-BR" smtClean="0"/>
              <a:pPr/>
              <a:t>22/3/2008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pt-BR"/>
          </a:p>
        </p:txBody>
      </p:sp>
      <p:sp>
        <p:nvSpPr>
          <p:cNvPr id="9" name="Retângulo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tângulo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tângulo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tângulo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Conector reto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Conector reto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Conector reto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Conector reto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Conector reto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tângulo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Elipse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Elipse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Elipse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Elipse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Elipse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Conector reto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0960FBD6-A9BE-4809-B0EB-5F380A259157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413C-AB1E-4A79-B381-D926BF3D6A37}" type="datetime1">
              <a:rPr lang="pt-BR" smtClean="0"/>
              <a:pPr/>
              <a:t>22/3/2008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0FBD6-A9BE-4809-B0EB-5F380A259157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9" name="Espaço Reservado para Conteúdo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9D76E-5052-4AEA-A573-27B695E5B626}" type="datetime1">
              <a:rPr lang="pt-BR" smtClean="0"/>
              <a:pPr/>
              <a:t>22/3/2008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0FBD6-A9BE-4809-B0EB-5F380A259157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13" name="Espaço Reservado para Conteúdo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14" name="Espaço Reservado para Texto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C17A1AB-39C1-4E82-9B42-E560F3891E25}" type="datetime1">
              <a:rPr lang="pt-BR" smtClean="0"/>
              <a:pPr/>
              <a:t>22/3/2008</a:t>
            </a:fld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960FBD6-A9BE-4809-B0EB-5F380A259157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65E44-B22F-471E-A5D5-9C3C5371A18E}" type="datetime1">
              <a:rPr lang="pt-BR" smtClean="0"/>
              <a:pPr/>
              <a:t>22/3/2008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0FBD6-A9BE-4809-B0EB-5F380A259157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ector reto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8" name="Conector reto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Conector reto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Conector reto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tângulo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Conector reto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Elipse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Espaço Reservado para Conteúdo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21" name="Espaço Reservado para Data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23B01FC3-E538-4102-8468-A0624C7670A1}" type="datetime1">
              <a:rPr lang="pt-BR" smtClean="0"/>
              <a:pPr/>
              <a:t>22/3/2008</a:t>
            </a:fld>
            <a:endParaRPr lang="pt-BR"/>
          </a:p>
        </p:txBody>
      </p:sp>
      <p:sp>
        <p:nvSpPr>
          <p:cNvPr id="22" name="Espaço Reservado para Número de Slide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0960FBD6-A9BE-4809-B0EB-5F380A259157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23" name="Espaço Reservado para Rodapé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ector reto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Elipse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pt-BR" smtClean="0"/>
              <a:t>Clique no ícone para adicionar uma imagem</a:t>
            </a:r>
            <a:endParaRPr kumimoji="0"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10" name="Conector reto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tângulo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ector reto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Conector reto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Conector reto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Espaço Reservado para Data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D844A9FA-6C56-40D1-9F90-92B1C551FEA7}" type="datetime1">
              <a:rPr lang="pt-BR" smtClean="0"/>
              <a:pPr/>
              <a:t>22/3/2008</a:t>
            </a:fld>
            <a:endParaRPr lang="pt-BR"/>
          </a:p>
        </p:txBody>
      </p:sp>
      <p:sp>
        <p:nvSpPr>
          <p:cNvPr id="18" name="Espaço Reservado para Número de Slide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960FBD6-A9BE-4809-B0EB-5F380A259157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21" name="Espaço Reservado para Rodapé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ector reto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Espaço Reservado para Título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  <a:p>
            <a:pPr lvl="1" eaLnBrk="1" latinLnBrk="0" hangingPunct="1"/>
            <a:r>
              <a:rPr kumimoji="0" lang="pt-BR" smtClean="0"/>
              <a:t>Segundo nível</a:t>
            </a:r>
          </a:p>
          <a:p>
            <a:pPr lvl="2" eaLnBrk="1" latinLnBrk="0" hangingPunct="1"/>
            <a:r>
              <a:rPr kumimoji="0" lang="pt-BR" smtClean="0"/>
              <a:t>Terceiro nível</a:t>
            </a:r>
          </a:p>
          <a:p>
            <a:pPr lvl="3" eaLnBrk="1" latinLnBrk="0" hangingPunct="1"/>
            <a:r>
              <a:rPr kumimoji="0" lang="pt-BR" smtClean="0"/>
              <a:t>Quarto nível</a:t>
            </a:r>
          </a:p>
          <a:p>
            <a:pPr lvl="4" eaLnBrk="1" latinLnBrk="0" hangingPunct="1"/>
            <a:r>
              <a:rPr kumimoji="0" lang="pt-BR" smtClean="0"/>
              <a:t>Quinto nível</a:t>
            </a:r>
            <a:endParaRPr kumimoji="0" lang="en-US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413A68C9-8972-41B6-BB0C-26797F54CA7A}" type="datetime1">
              <a:rPr lang="pt-BR" smtClean="0"/>
              <a:pPr/>
              <a:t>22/3/2008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Conector reto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Conector reto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tângulo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Conector reto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Elipse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Espaço Reservado para Número de Slide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960FBD6-A9BE-4809-B0EB-5F380A259157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0" y="317352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 smtClean="0">
                <a:latin typeface="Arial" pitchFamily="34" charset="0"/>
                <a:cs typeface="Arial" pitchFamily="34" charset="0"/>
              </a:rPr>
              <a:t>CLASSIFICAÇÃO DE IMAGENS DE SENSORIAMENTO REMOTO COM ÁREAS DESMATADAS</a:t>
            </a:r>
            <a:endParaRPr lang="pt-BR" sz="3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0" y="2759231"/>
            <a:ext cx="914400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>
                <a:latin typeface="Times New Roman" pitchFamily="18" charset="0"/>
                <a:cs typeface="Times New Roman" pitchFamily="18" charset="0"/>
              </a:rPr>
              <a:t>Carol da Encarnação Fernandes</a:t>
            </a:r>
          </a:p>
          <a:p>
            <a:pPr algn="ctr"/>
            <a:r>
              <a:rPr lang="pt-BR" sz="2600" dirty="0" smtClean="0">
                <a:latin typeface="Times New Roman" pitchFamily="18" charset="0"/>
                <a:cs typeface="Times New Roman" pitchFamily="18" charset="0"/>
              </a:rPr>
              <a:t>Orientador: Prof. João Marcos Bastos Cavalcanti, Ph. D.</a:t>
            </a:r>
          </a:p>
          <a:p>
            <a:endParaRPr lang="pt-BR" sz="28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pt-BR" sz="28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pt-BR" sz="2400" dirty="0" smtClean="0">
                <a:latin typeface="Times New Roman" pitchFamily="18" charset="0"/>
                <a:cs typeface="Times New Roman" pitchFamily="18" charset="0"/>
              </a:rPr>
              <a:t>Departamento de Ciência da Computação</a:t>
            </a:r>
          </a:p>
          <a:p>
            <a:pPr algn="ctr"/>
            <a:r>
              <a:rPr lang="pt-BR" sz="2400" dirty="0" smtClean="0">
                <a:latin typeface="Times New Roman" pitchFamily="18" charset="0"/>
                <a:cs typeface="Times New Roman" pitchFamily="18" charset="0"/>
              </a:rPr>
              <a:t>Universidade Federal do Amazonas</a:t>
            </a:r>
          </a:p>
          <a:p>
            <a:endParaRPr lang="pt-BR" sz="28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pt-BR" sz="2400" b="1" dirty="0" smtClean="0">
                <a:latin typeface="Times New Roman" pitchFamily="18" charset="0"/>
                <a:cs typeface="Times New Roman" pitchFamily="18" charset="0"/>
              </a:rPr>
              <a:t>Manaus, Abril de 2008</a:t>
            </a:r>
            <a:endParaRPr lang="pt-BR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0FBD6-A9BE-4809-B0EB-5F380A259157}" type="slidenum">
              <a:rPr lang="pt-BR" smtClean="0"/>
              <a:pPr/>
              <a:t>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800" b="1" dirty="0" smtClean="0">
                <a:latin typeface="Times New Roman" pitchFamily="18" charset="0"/>
                <a:cs typeface="Times New Roman" pitchFamily="18" charset="0"/>
              </a:rPr>
              <a:t>Abordagem proposta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1. Segmentação:</a:t>
            </a:r>
          </a:p>
          <a:p>
            <a:pPr lvl="1" algn="just"/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Regiões são caracterizadas com cores e texturas mais uniformes do que uma imagem global.</a:t>
            </a:r>
          </a:p>
          <a:p>
            <a:pPr lvl="1" algn="just"/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Para segmentação usamos o algoritmo deslocamento pela média (</a:t>
            </a:r>
            <a:r>
              <a:rPr lang="pt-BR" i="1" dirty="0" err="1" smtClean="0">
                <a:latin typeface="Times New Roman" pitchFamily="18" charset="0"/>
                <a:cs typeface="Times New Roman" pitchFamily="18" charset="0"/>
              </a:rPr>
              <a:t>mean-shift</a:t>
            </a:r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) nas 2 bases de imagens com as seguintes pré-definições :</a:t>
            </a:r>
          </a:p>
          <a:p>
            <a:pPr lvl="2" algn="just"/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 Mínimo de 1500 pixels para regiões em imagens de radar;</a:t>
            </a:r>
          </a:p>
          <a:p>
            <a:pPr lvl="2" algn="just"/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Mínimo de 700 pixels para regiões em imagens de satélite.</a:t>
            </a:r>
          </a:p>
          <a:p>
            <a:pPr lvl="1" algn="just"/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Nossa intenção era formar aproximadamente a mesma quantidade de regiões por recortes de imagens em cada base. </a:t>
            </a:r>
          </a:p>
          <a:p>
            <a:pPr lvl="1" algn="just"/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É feita uma rotulação manual das regiões antes da extração de características. </a:t>
            </a:r>
          </a:p>
          <a:p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960FBD6-A9BE-4809-B0EB-5F380A259157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b="1" dirty="0" smtClean="0">
                <a:latin typeface="Times New Roman" pitchFamily="18" charset="0"/>
                <a:cs typeface="Times New Roman" pitchFamily="18" charset="0"/>
              </a:rPr>
              <a:t>Abordagem proposta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2. Extração de características para regiões de satélite:</a:t>
            </a:r>
          </a:p>
          <a:p>
            <a:pPr lvl="1"/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Histograma de cor</a:t>
            </a:r>
          </a:p>
          <a:p>
            <a:pPr lvl="2"/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Valores originalmente entre 0 e 255</a:t>
            </a:r>
          </a:p>
          <a:p>
            <a:pPr lvl="2"/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Normalizados para valores entre 0 e 9</a:t>
            </a:r>
          </a:p>
          <a:p>
            <a:pPr lvl="2"/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Exemplo de vetor: 1:5 2:2 3:1 5:1 8:6 9:2 ...</a:t>
            </a:r>
          </a:p>
          <a:p>
            <a:pPr lvl="2"/>
            <a:endParaRPr lang="pt-BR" dirty="0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pt-B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pt-BR" dirty="0" smtClean="0"/>
          </a:p>
          <a:p>
            <a:pPr lvl="1"/>
            <a:endParaRPr lang="pt-BR" dirty="0" smtClean="0"/>
          </a:p>
          <a:p>
            <a:pPr lvl="1"/>
            <a:endParaRPr lang="pt-BR" dirty="0" smtClean="0"/>
          </a:p>
          <a:p>
            <a:pPr lvl="1"/>
            <a:endParaRPr lang="pt-BR" dirty="0" smtClean="0"/>
          </a:p>
          <a:p>
            <a:pPr lvl="1" algn="just"/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A partir do histograma de cor, são geradas a </a:t>
            </a:r>
            <a:r>
              <a:rPr lang="pt-BR" b="1" dirty="0" smtClean="0">
                <a:latin typeface="Times New Roman" pitchFamily="18" charset="0"/>
                <a:cs typeface="Times New Roman" pitchFamily="18" charset="0"/>
              </a:rPr>
              <a:t>média</a:t>
            </a:r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, a </a:t>
            </a:r>
            <a:r>
              <a:rPr lang="pt-BR" b="1" dirty="0" smtClean="0">
                <a:latin typeface="Times New Roman" pitchFamily="18" charset="0"/>
                <a:cs typeface="Times New Roman" pitchFamily="18" charset="0"/>
              </a:rPr>
              <a:t>variância</a:t>
            </a:r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  e o </a:t>
            </a:r>
            <a:r>
              <a:rPr lang="pt-BR" b="1" dirty="0" smtClean="0">
                <a:latin typeface="Times New Roman" pitchFamily="18" charset="0"/>
                <a:cs typeface="Times New Roman" pitchFamily="18" charset="0"/>
              </a:rPr>
              <a:t>desvio padrão</a:t>
            </a:r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 .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00268" y="3643314"/>
            <a:ext cx="4280022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960FBD6-A9BE-4809-B0EB-5F380A259157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800" b="1" dirty="0" smtClean="0">
                <a:latin typeface="Times New Roman" pitchFamily="18" charset="0"/>
                <a:cs typeface="Times New Roman" pitchFamily="18" charset="0"/>
              </a:rPr>
              <a:t>Abordagem proposta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2. Extração de características para regiões de radar:</a:t>
            </a:r>
          </a:p>
          <a:p>
            <a:pPr lvl="1"/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Imagens são trabalhadas em tons de cinza, por isso são usadas somente medidas de textura.</a:t>
            </a:r>
          </a:p>
          <a:p>
            <a:pPr lvl="1"/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Medidas de 1ª e 2ª ordem.</a:t>
            </a:r>
          </a:p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3. Treinamento:</a:t>
            </a:r>
          </a:p>
          <a:p>
            <a:pPr lvl="1"/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Bases de regiões distintas para satélite e radar:</a:t>
            </a:r>
          </a:p>
          <a:p>
            <a:pPr lvl="2"/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Exemplos positivos e negativos</a:t>
            </a:r>
          </a:p>
          <a:p>
            <a:pPr lvl="2"/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Classificadas manualmente</a:t>
            </a:r>
          </a:p>
          <a:p>
            <a:pPr lvl="1"/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Vetores de características</a:t>
            </a:r>
          </a:p>
          <a:p>
            <a:pPr lvl="1"/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Aprendizagem (Modelo de classificação):</a:t>
            </a:r>
          </a:p>
          <a:p>
            <a:pPr lvl="2"/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Características típicas de áreas desmatadas.</a:t>
            </a:r>
          </a:p>
          <a:p>
            <a:pPr lvl="1"/>
            <a:endParaRPr lang="pt-BR" dirty="0" smtClean="0">
              <a:latin typeface="Times New Roman" pitchFamily="18" charset="0"/>
              <a:cs typeface="Times New Roman" pitchFamily="18" charset="0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960FBD6-A9BE-4809-B0EB-5F380A259157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b="1" dirty="0" smtClean="0">
                <a:latin typeface="Times New Roman" pitchFamily="18" charset="0"/>
                <a:cs typeface="Times New Roman" pitchFamily="18" charset="0"/>
              </a:rPr>
              <a:t>Abordagem proposta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4. Teste e classificação</a:t>
            </a:r>
          </a:p>
          <a:p>
            <a:pPr lvl="1"/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Validação do modelo</a:t>
            </a:r>
          </a:p>
          <a:p>
            <a:pPr lvl="1"/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Conjunto de regiões de teste</a:t>
            </a:r>
          </a:p>
          <a:p>
            <a:pPr lvl="2"/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Classificação manual</a:t>
            </a:r>
          </a:p>
          <a:p>
            <a:pPr lvl="2"/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Classificação SVM</a:t>
            </a:r>
          </a:p>
          <a:p>
            <a:pPr lvl="1"/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Regiões de imagens com classe desconhecida </a:t>
            </a:r>
          </a:p>
          <a:p>
            <a:pPr lvl="2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960FBD6-A9BE-4809-B0EB-5F380A259157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800" b="1" dirty="0" smtClean="0">
                <a:latin typeface="Times New Roman" pitchFamily="18" charset="0"/>
                <a:cs typeface="Times New Roman" pitchFamily="18" charset="0"/>
              </a:rPr>
              <a:t>Experimentos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Ambiente de experimentação</a:t>
            </a:r>
          </a:p>
          <a:p>
            <a:pPr lvl="1"/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Estação de trabalho:</a:t>
            </a:r>
          </a:p>
          <a:p>
            <a:pPr lvl="2"/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Pentium 4, 2.4 </a:t>
            </a:r>
            <a:r>
              <a:rPr lang="pt-BR" dirty="0" err="1" smtClean="0">
                <a:latin typeface="Times New Roman" pitchFamily="18" charset="0"/>
                <a:cs typeface="Times New Roman" pitchFamily="18" charset="0"/>
              </a:rPr>
              <a:t>Ghz</a:t>
            </a:r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, 512 MB de memória e HD de 40 GB</a:t>
            </a:r>
          </a:p>
          <a:p>
            <a:pPr lvl="1"/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Base de imagens:</a:t>
            </a:r>
          </a:p>
          <a:p>
            <a:pPr lvl="2"/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Cedidas pelo SIPAM</a:t>
            </a:r>
          </a:p>
          <a:p>
            <a:pPr lvl="2" algn="just"/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Cobertura da área de desmatamento do sul do estado do Amazonas:</a:t>
            </a:r>
          </a:p>
          <a:p>
            <a:pPr lvl="3" algn="just"/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Satélite: município de Humaitá</a:t>
            </a:r>
          </a:p>
          <a:p>
            <a:pPr lvl="4" algn="just"/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26 imagens : 856 regiões positivas e 854 regiões negativas</a:t>
            </a:r>
          </a:p>
          <a:p>
            <a:pPr lvl="3" algn="just"/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Radar: município de </a:t>
            </a:r>
            <a:r>
              <a:rPr lang="pt-BR" dirty="0" err="1" smtClean="0">
                <a:latin typeface="Times New Roman" pitchFamily="18" charset="0"/>
                <a:cs typeface="Times New Roman" pitchFamily="18" charset="0"/>
              </a:rPr>
              <a:t>Lábrea</a:t>
            </a:r>
            <a:endParaRPr lang="pt-BR" dirty="0" smtClean="0">
              <a:latin typeface="Times New Roman" pitchFamily="18" charset="0"/>
              <a:cs typeface="Times New Roman" pitchFamily="18" charset="0"/>
            </a:endParaRPr>
          </a:p>
          <a:p>
            <a:pPr lvl="4" algn="just"/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27 imagens: 479 regiões positivas e 2114 regiões negativas</a:t>
            </a:r>
          </a:p>
          <a:p>
            <a:pPr lvl="4" algn="just"/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Usamos a mesma quantidade de segmentos em ambas as bases, na tentativa de equilibrar os resultados.</a:t>
            </a:r>
          </a:p>
          <a:p>
            <a:pPr lvl="2" algn="just"/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Avaliadas manualmente com a ajuda de especialistas</a:t>
            </a:r>
          </a:p>
          <a:p>
            <a:pPr lvl="2" algn="just">
              <a:buNone/>
            </a:pPr>
            <a:r>
              <a:rPr lang="pt-BR" dirty="0" smtClean="0"/>
              <a:t> 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960FBD6-A9BE-4809-B0EB-5F380A259157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b="1" dirty="0" smtClean="0">
                <a:latin typeface="Times New Roman" pitchFamily="18" charset="0"/>
                <a:cs typeface="Times New Roman" pitchFamily="18" charset="0"/>
              </a:rPr>
              <a:t>Experimentos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Rotulação manual de imagem de satélite:</a:t>
            </a:r>
            <a:endParaRPr lang="pt-B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4052" y="2252665"/>
            <a:ext cx="7916535" cy="2247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aixaDeTexto 4"/>
          <p:cNvSpPr txBox="1"/>
          <p:nvPr/>
        </p:nvSpPr>
        <p:spPr>
          <a:xfrm>
            <a:off x="928662" y="4467769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Imagem segmentada em regiões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643438" y="4488428"/>
            <a:ext cx="3345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Rotulação de imagem segmentada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960FBD6-A9BE-4809-B0EB-5F380A259157}" type="slidenum">
              <a:rPr lang="pt-BR" smtClean="0"/>
              <a:pPr/>
              <a:t>15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800" b="1" dirty="0" smtClean="0">
                <a:latin typeface="Times New Roman" pitchFamily="18" charset="0"/>
                <a:cs typeface="Times New Roman" pitchFamily="18" charset="0"/>
              </a:rPr>
              <a:t>Experimentos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Rotulação manual de imagem de radar:</a:t>
            </a:r>
          </a:p>
          <a:p>
            <a:endParaRPr lang="pt-B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320" y="2214554"/>
            <a:ext cx="6284613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aixaDeTexto 4"/>
          <p:cNvSpPr txBox="1"/>
          <p:nvPr/>
        </p:nvSpPr>
        <p:spPr>
          <a:xfrm>
            <a:off x="1285852" y="5214950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Imagem segmentada em regiões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512360" y="5202808"/>
            <a:ext cx="3345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Rotulação de imagem segmentada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960FBD6-A9BE-4809-B0EB-5F380A259157}" type="slidenum">
              <a:rPr lang="pt-BR" smtClean="0"/>
              <a:pPr/>
              <a:t>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b="1" dirty="0" smtClean="0">
                <a:latin typeface="Times New Roman" pitchFamily="18" charset="0"/>
                <a:cs typeface="Times New Roman" pitchFamily="18" charset="0"/>
              </a:rPr>
              <a:t>Experimentos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Tanto para as imagens de radar quanto para as imagens de satélite foi usada a técnica de validação cruzada em 10 partes para compor os resultados de classificação.</a:t>
            </a:r>
          </a:p>
          <a:p>
            <a:pPr algn="just"/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Resultados para imagens de satélite:</a:t>
            </a:r>
          </a:p>
          <a:p>
            <a:pPr algn="just">
              <a:buNone/>
            </a:pPr>
            <a:endParaRPr lang="pt-BR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Tabela 3"/>
          <p:cNvGraphicFramePr>
            <a:graphicFrameLocks noGrp="1"/>
          </p:cNvGraphicFramePr>
          <p:nvPr/>
        </p:nvGraphicFramePr>
        <p:xfrm>
          <a:off x="928663" y="3357564"/>
          <a:ext cx="7072361" cy="3071832"/>
        </p:xfrm>
        <a:graphic>
          <a:graphicData uri="http://schemas.openxmlformats.org/drawingml/2006/table">
            <a:tbl>
              <a:tblPr/>
              <a:tblGrid>
                <a:gridCol w="2357181"/>
                <a:gridCol w="2357181"/>
                <a:gridCol w="2357999"/>
              </a:tblGrid>
              <a:tr h="2559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latin typeface="Times New Roman"/>
                          <a:ea typeface="Times New Roman"/>
                          <a:cs typeface="Times New Roman"/>
                        </a:rPr>
                        <a:t>Validação Cruzada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latin typeface="Times New Roman"/>
                          <a:ea typeface="Times New Roman"/>
                          <a:cs typeface="Times New Roman"/>
                        </a:rPr>
                        <a:t>Desmatamento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latin typeface="Times New Roman"/>
                          <a:ea typeface="Times New Roman"/>
                          <a:cs typeface="Times New Roman"/>
                        </a:rPr>
                        <a:t>Não Desmatamento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9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VC-1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90.00%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87,58%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559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VC-2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91,10%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93,02%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559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latin typeface="Times New Roman"/>
                          <a:ea typeface="Times New Roman"/>
                          <a:cs typeface="Times New Roman"/>
                        </a:rPr>
                        <a:t>VC-3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latin typeface="Times New Roman"/>
                          <a:ea typeface="Times New Roman"/>
                          <a:cs typeface="Times New Roman"/>
                        </a:rPr>
                        <a:t>87,20%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latin typeface="Times New Roman"/>
                          <a:ea typeface="Times New Roman"/>
                          <a:cs typeface="Times New Roman"/>
                        </a:rPr>
                        <a:t>88,23%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9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latin typeface="Times New Roman"/>
                          <a:ea typeface="Times New Roman"/>
                          <a:cs typeface="Times New Roman"/>
                        </a:rPr>
                        <a:t>VC-4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latin typeface="Times New Roman"/>
                          <a:ea typeface="Times New Roman"/>
                          <a:cs typeface="Times New Roman"/>
                        </a:rPr>
                        <a:t>89,41%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latin typeface="Times New Roman"/>
                          <a:ea typeface="Times New Roman"/>
                          <a:cs typeface="Times New Roman"/>
                        </a:rPr>
                        <a:t>87,20%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9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latin typeface="Times New Roman"/>
                          <a:ea typeface="Times New Roman"/>
                          <a:cs typeface="Times New Roman"/>
                        </a:rPr>
                        <a:t>VC-5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latin typeface="Times New Roman"/>
                          <a:ea typeface="Times New Roman"/>
                          <a:cs typeface="Times New Roman"/>
                        </a:rPr>
                        <a:t>88,37%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latin typeface="Times New Roman"/>
                          <a:ea typeface="Times New Roman"/>
                          <a:cs typeface="Times New Roman"/>
                        </a:rPr>
                        <a:t>84,70%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9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VC-6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80,00%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87,20%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559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VC-7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91,86%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94,11%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559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latin typeface="Times New Roman"/>
                          <a:ea typeface="Times New Roman"/>
                          <a:cs typeface="Times New Roman"/>
                        </a:rPr>
                        <a:t>VC-8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latin typeface="Times New Roman"/>
                          <a:ea typeface="Times New Roman"/>
                          <a:cs typeface="Times New Roman"/>
                        </a:rPr>
                        <a:t>87,05%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latin typeface="Times New Roman"/>
                          <a:ea typeface="Times New Roman"/>
                          <a:cs typeface="Times New Roman"/>
                        </a:rPr>
                        <a:t>93,02%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9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latin typeface="Times New Roman"/>
                          <a:ea typeface="Times New Roman"/>
                          <a:cs typeface="Times New Roman"/>
                        </a:rPr>
                        <a:t>VC-9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latin typeface="Times New Roman"/>
                          <a:ea typeface="Times New Roman"/>
                          <a:cs typeface="Times New Roman"/>
                        </a:rPr>
                        <a:t>87,20%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latin typeface="Times New Roman"/>
                          <a:ea typeface="Times New Roman"/>
                          <a:cs typeface="Times New Roman"/>
                        </a:rPr>
                        <a:t>89,41%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9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VC-10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83,52%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93,02%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559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 err="1">
                          <a:latin typeface="Times New Roman"/>
                          <a:ea typeface="Times New Roman"/>
                          <a:cs typeface="Times New Roman"/>
                        </a:rPr>
                        <a:t>VC-Total</a:t>
                      </a:r>
                      <a:endParaRPr lang="pt-BR" sz="16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87,57%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89,75%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Espaço Reservado para Número de Slide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960FBD6-A9BE-4809-B0EB-5F380A259157}" type="slidenum">
              <a:rPr lang="pt-BR" smtClean="0"/>
              <a:pPr/>
              <a:t>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800" b="1" dirty="0" smtClean="0">
                <a:latin typeface="Times New Roman" pitchFamily="18" charset="0"/>
                <a:cs typeface="Times New Roman" pitchFamily="18" charset="0"/>
              </a:rPr>
              <a:t>Experimentos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Exemplo de regiões mal formadas em imagem de satélite</a:t>
            </a:r>
            <a:endParaRPr lang="pt-BR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3530" y="2262193"/>
            <a:ext cx="5538800" cy="288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aixaDeTexto 4"/>
          <p:cNvSpPr txBox="1"/>
          <p:nvPr/>
        </p:nvSpPr>
        <p:spPr>
          <a:xfrm>
            <a:off x="1818551" y="5143512"/>
            <a:ext cx="4968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Segmentos (circulados)  classificados erroneamente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960FBD6-A9BE-4809-B0EB-5F380A259157}" type="slidenum">
              <a:rPr lang="pt-BR" smtClean="0"/>
              <a:pPr/>
              <a:t>18</a:t>
            </a:fld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b="1" dirty="0" smtClean="0">
                <a:latin typeface="Times New Roman" pitchFamily="18" charset="0"/>
                <a:cs typeface="Times New Roman" pitchFamily="18" charset="0"/>
              </a:rPr>
              <a:t>Experimentos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Resultado da validação cruzada para satélite</a:t>
            </a:r>
            <a:endParaRPr lang="pt-BR" dirty="0"/>
          </a:p>
        </p:txBody>
      </p:sp>
      <p:pic>
        <p:nvPicPr>
          <p:cNvPr id="33794" name="Picture 2" descr="im9_s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81173" y="2143116"/>
            <a:ext cx="4676777" cy="2495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928662" y="4865392"/>
          <a:ext cx="6357982" cy="1706880"/>
        </p:xfrm>
        <a:graphic>
          <a:graphicData uri="http://schemas.openxmlformats.org/drawingml/2006/table">
            <a:tbl>
              <a:tblPr/>
              <a:tblGrid>
                <a:gridCol w="1285884"/>
                <a:gridCol w="1357322"/>
                <a:gridCol w="1571636"/>
                <a:gridCol w="1285884"/>
                <a:gridCol w="857256"/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400" b="0" dirty="0">
                          <a:latin typeface="Times New Roman"/>
                          <a:ea typeface="Times New Roman"/>
                          <a:cs typeface="Times New Roman"/>
                        </a:rPr>
                        <a:t>Cor da Borda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400" b="0" dirty="0">
                          <a:latin typeface="Times New Roman"/>
                          <a:ea typeface="Times New Roman"/>
                          <a:cs typeface="Times New Roman"/>
                        </a:rPr>
                        <a:t>Classe Desmatamento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400" b="0" dirty="0">
                          <a:latin typeface="Times New Roman"/>
                          <a:ea typeface="Times New Roman"/>
                          <a:cs typeface="Times New Roman"/>
                        </a:rPr>
                        <a:t>Classe Não Desmatamento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400" b="0" dirty="0">
                          <a:latin typeface="Times New Roman"/>
                          <a:ea typeface="Times New Roman"/>
                          <a:cs typeface="Times New Roman"/>
                        </a:rPr>
                        <a:t>Resultado Classificador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400" b="0">
                          <a:latin typeface="Times New Roman"/>
                          <a:ea typeface="Times New Roman"/>
                          <a:cs typeface="Times New Roman"/>
                        </a:rPr>
                        <a:t>Tipo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400" b="0" dirty="0">
                          <a:latin typeface="Times New Roman"/>
                          <a:ea typeface="Times New Roman"/>
                          <a:cs typeface="Times New Roman"/>
                        </a:rPr>
                        <a:t>Vermelha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400" b="0" dirty="0"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400" b="0" dirty="0"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400" b="0" dirty="0">
                          <a:latin typeface="Times New Roman"/>
                          <a:ea typeface="Times New Roman"/>
                          <a:cs typeface="Times New Roman"/>
                        </a:rPr>
                        <a:t>Desmatamento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400" b="0" dirty="0">
                          <a:latin typeface="Times New Roman"/>
                          <a:ea typeface="Times New Roman"/>
                          <a:cs typeface="Times New Roman"/>
                        </a:rPr>
                        <a:t>Correto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400" b="0" dirty="0">
                          <a:latin typeface="Times New Roman"/>
                          <a:ea typeface="Times New Roman"/>
                          <a:cs typeface="Times New Roman"/>
                        </a:rPr>
                        <a:t>Azul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400" b="0"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400" b="0"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400" b="0">
                          <a:latin typeface="Times New Roman"/>
                          <a:ea typeface="Times New Roman"/>
                          <a:cs typeface="Times New Roman"/>
                        </a:rPr>
                        <a:t>Não Desmatamento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400" b="0" dirty="0">
                          <a:latin typeface="Times New Roman"/>
                          <a:ea typeface="Times New Roman"/>
                          <a:cs typeface="Times New Roman"/>
                        </a:rPr>
                        <a:t>Correto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400" b="0" dirty="0">
                          <a:latin typeface="Times New Roman"/>
                          <a:ea typeface="Times New Roman"/>
                          <a:cs typeface="Times New Roman"/>
                        </a:rPr>
                        <a:t>Amarela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400" b="0"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400" b="0"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400" b="0">
                          <a:latin typeface="Times New Roman"/>
                          <a:ea typeface="Times New Roman"/>
                          <a:cs typeface="Times New Roman"/>
                        </a:rPr>
                        <a:t>Não Desmatamento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400" b="0" dirty="0">
                          <a:latin typeface="Times New Roman"/>
                          <a:ea typeface="Times New Roman"/>
                          <a:cs typeface="Times New Roman"/>
                        </a:rPr>
                        <a:t>Incorreto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400" b="0" dirty="0">
                          <a:latin typeface="Times New Roman"/>
                          <a:ea typeface="Times New Roman"/>
                          <a:cs typeface="Times New Roman"/>
                        </a:rPr>
                        <a:t>Verde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400" b="0" dirty="0"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400" b="0" dirty="0">
                          <a:latin typeface="Times New Roman"/>
                          <a:ea typeface="Times New Roman"/>
                          <a:cs typeface="Times New Roman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400" b="0" dirty="0">
                          <a:latin typeface="Times New Roman"/>
                          <a:ea typeface="Times New Roman"/>
                          <a:cs typeface="Times New Roman"/>
                        </a:rPr>
                        <a:t>Desmatamento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400" b="0" dirty="0">
                          <a:latin typeface="Times New Roman"/>
                          <a:ea typeface="Times New Roman"/>
                          <a:cs typeface="Times New Roman"/>
                        </a:rPr>
                        <a:t>Incorreto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Espaço Reservado para Número de Slid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960FBD6-A9BE-4809-B0EB-5F380A259157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b="1" dirty="0" smtClean="0">
                <a:latin typeface="Times New Roman" pitchFamily="18" charset="0"/>
                <a:cs typeface="Times New Roman" pitchFamily="18" charset="0"/>
              </a:rPr>
              <a:t>Roteiro</a:t>
            </a:r>
            <a:endParaRPr lang="pt-BR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sz="2800" dirty="0" smtClean="0">
                <a:latin typeface="Times New Roman" pitchFamily="18" charset="0"/>
                <a:cs typeface="Times New Roman" pitchFamily="18" charset="0"/>
              </a:rPr>
              <a:t>Introdução</a:t>
            </a:r>
          </a:p>
          <a:p>
            <a:r>
              <a:rPr lang="pt-BR" sz="2800" dirty="0" smtClean="0">
                <a:latin typeface="Times New Roman" pitchFamily="18" charset="0"/>
                <a:cs typeface="Times New Roman" pitchFamily="18" charset="0"/>
              </a:rPr>
              <a:t>Conceitos e trabalhos correlatos</a:t>
            </a:r>
          </a:p>
          <a:p>
            <a:r>
              <a:rPr lang="pt-BR" sz="2800" dirty="0" smtClean="0">
                <a:latin typeface="Times New Roman" pitchFamily="18" charset="0"/>
                <a:cs typeface="Times New Roman" pitchFamily="18" charset="0"/>
              </a:rPr>
              <a:t>Abordagem proposta</a:t>
            </a:r>
          </a:p>
          <a:p>
            <a:r>
              <a:rPr lang="pt-BR" sz="2800" dirty="0" smtClean="0">
                <a:latin typeface="Times New Roman" pitchFamily="18" charset="0"/>
                <a:cs typeface="Times New Roman" pitchFamily="18" charset="0"/>
              </a:rPr>
              <a:t>Experimentos</a:t>
            </a:r>
          </a:p>
          <a:p>
            <a:r>
              <a:rPr lang="pt-BR" sz="2800" dirty="0" smtClean="0">
                <a:latin typeface="Times New Roman" pitchFamily="18" charset="0"/>
                <a:cs typeface="Times New Roman" pitchFamily="18" charset="0"/>
              </a:rPr>
              <a:t>Conclusão e trabalhos futuros</a:t>
            </a:r>
          </a:p>
          <a:p>
            <a:endParaRPr lang="pt-BR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960FBD6-A9BE-4809-B0EB-5F380A259157}" type="slidenum">
              <a:rPr lang="pt-BR" smtClean="0"/>
              <a:pPr/>
              <a:t>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800" b="1" dirty="0" smtClean="0">
                <a:latin typeface="Times New Roman" pitchFamily="18" charset="0"/>
                <a:cs typeface="Times New Roman" pitchFamily="18" charset="0"/>
              </a:rPr>
              <a:t>Experimentos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Resultados para as imagens de radar</a:t>
            </a:r>
          </a:p>
          <a:p>
            <a:pPr lvl="1"/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Usando todas as medidas de textura:</a:t>
            </a:r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Tabela 3"/>
          <p:cNvGraphicFramePr>
            <a:graphicFrameLocks noGrp="1"/>
          </p:cNvGraphicFramePr>
          <p:nvPr/>
        </p:nvGraphicFramePr>
        <p:xfrm>
          <a:off x="1285852" y="2520324"/>
          <a:ext cx="5786478" cy="3051816"/>
        </p:xfrm>
        <a:graphic>
          <a:graphicData uri="http://schemas.openxmlformats.org/drawingml/2006/table">
            <a:tbl>
              <a:tblPr/>
              <a:tblGrid>
                <a:gridCol w="1928603"/>
                <a:gridCol w="1928603"/>
                <a:gridCol w="1929272"/>
              </a:tblGrid>
              <a:tr h="2543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latin typeface="Times New Roman"/>
                          <a:ea typeface="Times New Roman"/>
                          <a:cs typeface="Times New Roman"/>
                        </a:rPr>
                        <a:t>Validação Cruzada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latin typeface="Times New Roman"/>
                          <a:ea typeface="Times New Roman"/>
                          <a:cs typeface="Times New Roman"/>
                        </a:rPr>
                        <a:t>Desmatamento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latin typeface="Times New Roman"/>
                          <a:ea typeface="Times New Roman"/>
                          <a:cs typeface="Times New Roman"/>
                        </a:rPr>
                        <a:t>Não Desmatamento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VC-1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86,95%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87,58%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543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latin typeface="Times New Roman"/>
                          <a:ea typeface="Times New Roman"/>
                          <a:cs typeface="Times New Roman"/>
                        </a:rPr>
                        <a:t>VC-2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latin typeface="Times New Roman"/>
                          <a:ea typeface="Times New Roman"/>
                          <a:cs typeface="Times New Roman"/>
                        </a:rPr>
                        <a:t>77,91%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latin typeface="Times New Roman"/>
                          <a:ea typeface="Times New Roman"/>
                          <a:cs typeface="Times New Roman"/>
                        </a:rPr>
                        <a:t>82,60%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latin typeface="Times New Roman"/>
                          <a:ea typeface="Times New Roman"/>
                          <a:cs typeface="Times New Roman"/>
                        </a:rPr>
                        <a:t>VC-3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latin typeface="Times New Roman"/>
                          <a:ea typeface="Times New Roman"/>
                          <a:cs typeface="Times New Roman"/>
                        </a:rPr>
                        <a:t>78,26%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latin typeface="Times New Roman"/>
                          <a:ea typeface="Times New Roman"/>
                          <a:cs typeface="Times New Roman"/>
                        </a:rPr>
                        <a:t>91,30%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latin typeface="Times New Roman"/>
                          <a:ea typeface="Times New Roman"/>
                          <a:cs typeface="Times New Roman"/>
                        </a:rPr>
                        <a:t>VC-4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latin typeface="Times New Roman"/>
                          <a:ea typeface="Times New Roman"/>
                          <a:cs typeface="Times New Roman"/>
                        </a:rPr>
                        <a:t>78,26%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latin typeface="Times New Roman"/>
                          <a:ea typeface="Times New Roman"/>
                          <a:cs typeface="Times New Roman"/>
                        </a:rPr>
                        <a:t>93,47%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latin typeface="Times New Roman"/>
                          <a:ea typeface="Times New Roman"/>
                          <a:cs typeface="Times New Roman"/>
                        </a:rPr>
                        <a:t>VC-5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latin typeface="Times New Roman"/>
                          <a:ea typeface="Times New Roman"/>
                          <a:cs typeface="Times New Roman"/>
                        </a:rPr>
                        <a:t>77,91%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latin typeface="Times New Roman"/>
                          <a:ea typeface="Times New Roman"/>
                          <a:cs typeface="Times New Roman"/>
                        </a:rPr>
                        <a:t>93,47%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latin typeface="Times New Roman"/>
                          <a:ea typeface="Times New Roman"/>
                          <a:cs typeface="Times New Roman"/>
                        </a:rPr>
                        <a:t>VC-6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latin typeface="Times New Roman"/>
                          <a:ea typeface="Times New Roman"/>
                          <a:cs typeface="Times New Roman"/>
                        </a:rPr>
                        <a:t>78,26%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latin typeface="Times New Roman"/>
                          <a:ea typeface="Times New Roman"/>
                          <a:cs typeface="Times New Roman"/>
                        </a:rPr>
                        <a:t>84,78%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VC-7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89,13%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63,04%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543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latin typeface="Times New Roman"/>
                          <a:ea typeface="Times New Roman"/>
                          <a:cs typeface="Times New Roman"/>
                        </a:rPr>
                        <a:t>VC-8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latin typeface="Times New Roman"/>
                          <a:ea typeface="Times New Roman"/>
                          <a:cs typeface="Times New Roman"/>
                        </a:rPr>
                        <a:t>73,91%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latin typeface="Times New Roman"/>
                          <a:ea typeface="Times New Roman"/>
                          <a:cs typeface="Times New Roman"/>
                        </a:rPr>
                        <a:t>65,21%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VC-9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>
                          <a:latin typeface="Times New Roman"/>
                          <a:ea typeface="Times New Roman"/>
                          <a:cs typeface="Times New Roman"/>
                        </a:rPr>
                        <a:t>63,04%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67,39%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543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VC-10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47,95%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73,91%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543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 err="1">
                          <a:latin typeface="Times New Roman"/>
                          <a:ea typeface="Times New Roman"/>
                          <a:cs typeface="Times New Roman"/>
                        </a:rPr>
                        <a:t>VC-Total</a:t>
                      </a:r>
                      <a:endParaRPr lang="pt-BR" sz="16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75,16%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80,86%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Espaço Reservado para Número de Slide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960FBD6-A9BE-4809-B0EB-5F380A259157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b="1" dirty="0" smtClean="0">
                <a:latin typeface="Times New Roman" pitchFamily="18" charset="0"/>
                <a:cs typeface="Times New Roman" pitchFamily="18" charset="0"/>
              </a:rPr>
              <a:t>Experimentos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Problemas com as imagens de radar:</a:t>
            </a:r>
          </a:p>
          <a:p>
            <a:pPr lvl="1"/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Poucos exemplos da classe positiva</a:t>
            </a:r>
          </a:p>
          <a:p>
            <a:pPr lvl="2"/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Segmentos mal formados de estrada</a:t>
            </a:r>
          </a:p>
          <a:p>
            <a:endParaRPr lang="pt-BR" dirty="0"/>
          </a:p>
        </p:txBody>
      </p:sp>
      <p:pic>
        <p:nvPicPr>
          <p:cNvPr id="35842" name="Picture 2" descr="sar_labrea_4_parte7_segRG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85950" y="2786057"/>
            <a:ext cx="5114942" cy="3760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960FBD6-A9BE-4809-B0EB-5F380A259157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b="1" dirty="0" smtClean="0">
                <a:latin typeface="Times New Roman" pitchFamily="18" charset="0"/>
                <a:cs typeface="Times New Roman" pitchFamily="18" charset="0"/>
              </a:rPr>
              <a:t>Experimentos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Resultados para as imagens de radar:</a:t>
            </a:r>
          </a:p>
          <a:p>
            <a:pPr lvl="1"/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Usando as medidas de textura de 1ª ordem</a:t>
            </a:r>
          </a:p>
          <a:p>
            <a:pPr lvl="2" algn="just"/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Estas medidas isoladamente não representam evidências significativas para este tipo de imagem.</a:t>
            </a:r>
          </a:p>
          <a:p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1500166" y="3163266"/>
          <a:ext cx="5857916" cy="3123252"/>
        </p:xfrm>
        <a:graphic>
          <a:graphicData uri="http://schemas.openxmlformats.org/drawingml/2006/table">
            <a:tbl>
              <a:tblPr/>
              <a:tblGrid>
                <a:gridCol w="1952413"/>
                <a:gridCol w="1952413"/>
                <a:gridCol w="1953090"/>
              </a:tblGrid>
              <a:tr h="2602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latin typeface="Times New Roman"/>
                          <a:ea typeface="Times New Roman"/>
                          <a:cs typeface="Times New Roman"/>
                        </a:rPr>
                        <a:t>Validação Cruzada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latin typeface="Times New Roman"/>
                          <a:ea typeface="Times New Roman"/>
                          <a:cs typeface="Times New Roman"/>
                        </a:rPr>
                        <a:t>Desmatamento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latin typeface="Times New Roman"/>
                          <a:ea typeface="Times New Roman"/>
                          <a:cs typeface="Times New Roman"/>
                        </a:rPr>
                        <a:t>Não Desmatamento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2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VC-1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>
                          <a:latin typeface="Times New Roman"/>
                          <a:ea typeface="Times New Roman"/>
                          <a:cs typeface="Times New Roman"/>
                        </a:rPr>
                        <a:t>45,83%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>
                          <a:latin typeface="Times New Roman"/>
                          <a:ea typeface="Times New Roman"/>
                          <a:cs typeface="Times New Roman"/>
                        </a:rPr>
                        <a:t>79,54%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602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VC-2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>
                          <a:latin typeface="Times New Roman"/>
                          <a:ea typeface="Times New Roman"/>
                          <a:cs typeface="Times New Roman"/>
                        </a:rPr>
                        <a:t>45,65%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>
                          <a:latin typeface="Times New Roman"/>
                          <a:ea typeface="Times New Roman"/>
                          <a:cs typeface="Times New Roman"/>
                        </a:rPr>
                        <a:t>69,56%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602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VC-3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>
                          <a:latin typeface="Times New Roman"/>
                          <a:ea typeface="Times New Roman"/>
                          <a:cs typeface="Times New Roman"/>
                        </a:rPr>
                        <a:t>42,22%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>
                          <a:latin typeface="Times New Roman"/>
                          <a:ea typeface="Times New Roman"/>
                          <a:cs typeface="Times New Roman"/>
                        </a:rPr>
                        <a:t>72,34%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602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VC-4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>
                          <a:latin typeface="Times New Roman"/>
                          <a:ea typeface="Times New Roman"/>
                          <a:cs typeface="Times New Roman"/>
                        </a:rPr>
                        <a:t>61,36%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>
                          <a:latin typeface="Times New Roman"/>
                          <a:ea typeface="Times New Roman"/>
                          <a:cs typeface="Times New Roman"/>
                        </a:rPr>
                        <a:t>64,58%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602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VC-5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>
                          <a:latin typeface="Times New Roman"/>
                          <a:ea typeface="Times New Roman"/>
                          <a:cs typeface="Times New Roman"/>
                        </a:rPr>
                        <a:t>57,77%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>
                          <a:latin typeface="Times New Roman"/>
                          <a:ea typeface="Times New Roman"/>
                          <a:cs typeface="Times New Roman"/>
                        </a:rPr>
                        <a:t>65,95%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602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VC-6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>
                          <a:latin typeface="Times New Roman"/>
                          <a:ea typeface="Times New Roman"/>
                          <a:cs typeface="Times New Roman"/>
                        </a:rPr>
                        <a:t>62,74%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>
                          <a:latin typeface="Times New Roman"/>
                          <a:ea typeface="Times New Roman"/>
                          <a:cs typeface="Times New Roman"/>
                        </a:rPr>
                        <a:t>60,97%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602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VC-7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>
                          <a:latin typeface="Times New Roman"/>
                          <a:ea typeface="Times New Roman"/>
                          <a:cs typeface="Times New Roman"/>
                        </a:rPr>
                        <a:t>50,00%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>
                          <a:latin typeface="Times New Roman"/>
                          <a:ea typeface="Times New Roman"/>
                          <a:cs typeface="Times New Roman"/>
                        </a:rPr>
                        <a:t>52,00%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602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VC-8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>
                          <a:latin typeface="Times New Roman"/>
                          <a:ea typeface="Times New Roman"/>
                          <a:cs typeface="Times New Roman"/>
                        </a:rPr>
                        <a:t>41,30%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>
                          <a:latin typeface="Times New Roman"/>
                          <a:ea typeface="Times New Roman"/>
                          <a:cs typeface="Times New Roman"/>
                        </a:rPr>
                        <a:t>69,56%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602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VC-9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>
                          <a:latin typeface="Times New Roman"/>
                          <a:ea typeface="Times New Roman"/>
                          <a:cs typeface="Times New Roman"/>
                        </a:rPr>
                        <a:t>58,82%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>
                          <a:latin typeface="Times New Roman"/>
                          <a:ea typeface="Times New Roman"/>
                          <a:cs typeface="Times New Roman"/>
                        </a:rPr>
                        <a:t>73,17%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602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VC-10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48,83%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77,55%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602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 err="1">
                          <a:latin typeface="Times New Roman"/>
                          <a:ea typeface="Times New Roman"/>
                          <a:cs typeface="Times New Roman"/>
                        </a:rPr>
                        <a:t>VC-Total</a:t>
                      </a:r>
                      <a:endParaRPr lang="pt-BR" sz="16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51,45%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68,52%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Espaço Reservado para Número de Slid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960FBD6-A9BE-4809-B0EB-5F380A259157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800" b="1" dirty="0" smtClean="0">
                <a:latin typeface="Times New Roman" pitchFamily="18" charset="0"/>
                <a:cs typeface="Times New Roman" pitchFamily="18" charset="0"/>
              </a:rPr>
              <a:t>Experimentos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Resultados para as imagens de radar</a:t>
            </a:r>
          </a:p>
          <a:p>
            <a:pPr lvl="1"/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Usando as medidas de textura de 2ª ordem: HSD</a:t>
            </a:r>
          </a:p>
          <a:p>
            <a:pPr lvl="2" algn="just"/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Sem este grupo de medidas a abordagem aplicada ficaria inteiramente comprometida.</a:t>
            </a:r>
          </a:p>
          <a:p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1214413" y="3143248"/>
          <a:ext cx="6072231" cy="3071832"/>
        </p:xfrm>
        <a:graphic>
          <a:graphicData uri="http://schemas.openxmlformats.org/drawingml/2006/table">
            <a:tbl>
              <a:tblPr/>
              <a:tblGrid>
                <a:gridCol w="2023843"/>
                <a:gridCol w="2023843"/>
                <a:gridCol w="2024545"/>
              </a:tblGrid>
              <a:tr h="2559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latin typeface="Times New Roman"/>
                          <a:ea typeface="Times New Roman"/>
                          <a:cs typeface="Times New Roman"/>
                        </a:rPr>
                        <a:t>Validação Cruzada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latin typeface="Times New Roman"/>
                          <a:ea typeface="Times New Roman"/>
                          <a:cs typeface="Times New Roman"/>
                        </a:rPr>
                        <a:t>Desmatamento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latin typeface="Times New Roman"/>
                          <a:ea typeface="Times New Roman"/>
                          <a:cs typeface="Times New Roman"/>
                        </a:rPr>
                        <a:t>Não Desmatamento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9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latin typeface="Times New Roman"/>
                          <a:ea typeface="Times New Roman"/>
                          <a:cs typeface="Times New Roman"/>
                        </a:rPr>
                        <a:t>VC-1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latin typeface="Times New Roman"/>
                          <a:ea typeface="Times New Roman"/>
                          <a:cs typeface="Times New Roman"/>
                        </a:rPr>
                        <a:t>73,46%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latin typeface="Times New Roman"/>
                          <a:ea typeface="Times New Roman"/>
                          <a:cs typeface="Times New Roman"/>
                        </a:rPr>
                        <a:t>67, 44%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9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VC-2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>
                          <a:latin typeface="Times New Roman"/>
                          <a:ea typeface="Times New Roman"/>
                          <a:cs typeface="Times New Roman"/>
                        </a:rPr>
                        <a:t>68,18%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85,41%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559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latin typeface="Times New Roman"/>
                          <a:ea typeface="Times New Roman"/>
                          <a:cs typeface="Times New Roman"/>
                        </a:rPr>
                        <a:t>VC-3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latin typeface="Times New Roman"/>
                          <a:ea typeface="Times New Roman"/>
                          <a:cs typeface="Times New Roman"/>
                        </a:rPr>
                        <a:t>70%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latin typeface="Times New Roman"/>
                          <a:ea typeface="Times New Roman"/>
                          <a:cs typeface="Times New Roman"/>
                        </a:rPr>
                        <a:t>86, 53%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9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VC-4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>
                          <a:latin typeface="Times New Roman"/>
                          <a:ea typeface="Times New Roman"/>
                          <a:cs typeface="Times New Roman"/>
                        </a:rPr>
                        <a:t>68, 88%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>
                          <a:latin typeface="Times New Roman"/>
                          <a:ea typeface="Times New Roman"/>
                          <a:cs typeface="Times New Roman"/>
                        </a:rPr>
                        <a:t>70,21%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559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VC-5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65, 95%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73,33%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559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latin typeface="Times New Roman"/>
                          <a:ea typeface="Times New Roman"/>
                          <a:cs typeface="Times New Roman"/>
                        </a:rPr>
                        <a:t>VC-6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latin typeface="Times New Roman"/>
                          <a:ea typeface="Times New Roman"/>
                          <a:cs typeface="Times New Roman"/>
                        </a:rPr>
                        <a:t>71, 15%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latin typeface="Times New Roman"/>
                          <a:ea typeface="Times New Roman"/>
                          <a:cs typeface="Times New Roman"/>
                        </a:rPr>
                        <a:t>82,5%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9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VC-7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>
                          <a:latin typeface="Times New Roman"/>
                          <a:ea typeface="Times New Roman"/>
                          <a:cs typeface="Times New Roman"/>
                        </a:rPr>
                        <a:t>83, 33%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>
                          <a:latin typeface="Times New Roman"/>
                          <a:ea typeface="Times New Roman"/>
                          <a:cs typeface="Times New Roman"/>
                        </a:rPr>
                        <a:t>81,57%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2559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VC-8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80%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76, 92%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2559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latin typeface="Times New Roman"/>
                          <a:ea typeface="Times New Roman"/>
                          <a:cs typeface="Times New Roman"/>
                        </a:rPr>
                        <a:t>VC-9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latin typeface="Times New Roman"/>
                          <a:ea typeface="Times New Roman"/>
                          <a:cs typeface="Times New Roman"/>
                        </a:rPr>
                        <a:t>77, 5%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latin typeface="Times New Roman"/>
                          <a:ea typeface="Times New Roman"/>
                          <a:cs typeface="Times New Roman"/>
                        </a:rPr>
                        <a:t>80, 76%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9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latin typeface="Times New Roman"/>
                          <a:ea typeface="Times New Roman"/>
                          <a:cs typeface="Times New Roman"/>
                        </a:rPr>
                        <a:t>VC-10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latin typeface="Times New Roman"/>
                          <a:ea typeface="Times New Roman"/>
                          <a:cs typeface="Times New Roman"/>
                        </a:rPr>
                        <a:t>75, 51%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latin typeface="Times New Roman"/>
                          <a:ea typeface="Times New Roman"/>
                          <a:cs typeface="Times New Roman"/>
                        </a:rPr>
                        <a:t>88, 37%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9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 err="1">
                          <a:latin typeface="Times New Roman"/>
                          <a:ea typeface="Times New Roman"/>
                          <a:cs typeface="Times New Roman"/>
                        </a:rPr>
                        <a:t>VC-Total</a:t>
                      </a:r>
                      <a:endParaRPr lang="pt-BR" sz="16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73, 40%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79,30%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Espaço Reservado para Número de Slid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960FBD6-A9BE-4809-B0EB-5F380A259157}" type="slidenum">
              <a:rPr lang="pt-BR" smtClean="0"/>
              <a:pPr/>
              <a:t>23</a:t>
            </a:fld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b="1" dirty="0" smtClean="0">
                <a:latin typeface="Times New Roman" pitchFamily="18" charset="0"/>
                <a:cs typeface="Times New Roman" pitchFamily="18" charset="0"/>
              </a:rPr>
              <a:t>Experimentos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Resultados para as imagens de radar</a:t>
            </a:r>
          </a:p>
          <a:p>
            <a:pPr lvl="1"/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Usando as medidas de textura de 2ª ordem: </a:t>
            </a:r>
            <a:r>
              <a:rPr lang="pt-BR" dirty="0" err="1" smtClean="0">
                <a:latin typeface="Times New Roman" pitchFamily="18" charset="0"/>
                <a:cs typeface="Times New Roman" pitchFamily="18" charset="0"/>
              </a:rPr>
              <a:t>Semivariograma</a:t>
            </a:r>
            <a:endParaRPr lang="pt-BR" dirty="0" smtClean="0">
              <a:latin typeface="Times New Roman" pitchFamily="18" charset="0"/>
              <a:cs typeface="Times New Roman" pitchFamily="18" charset="0"/>
            </a:endParaRPr>
          </a:p>
          <a:p>
            <a:pPr lvl="2" algn="just"/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Este grupo de medidas isoladamente também não caracteriza um bom modelo de classificação.</a:t>
            </a:r>
          </a:p>
          <a:p>
            <a:endParaRPr lang="pt-BR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/>
        </p:nvGraphicFramePr>
        <p:xfrm>
          <a:off x="1571604" y="3214686"/>
          <a:ext cx="6143667" cy="3000396"/>
        </p:xfrm>
        <a:graphic>
          <a:graphicData uri="http://schemas.openxmlformats.org/drawingml/2006/table">
            <a:tbl>
              <a:tblPr/>
              <a:tblGrid>
                <a:gridCol w="2047652"/>
                <a:gridCol w="2047652"/>
                <a:gridCol w="2048363"/>
              </a:tblGrid>
              <a:tr h="2500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latin typeface="Times New Roman"/>
                          <a:ea typeface="Times New Roman"/>
                          <a:cs typeface="Times New Roman"/>
                        </a:rPr>
                        <a:t>Validação Cruzada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latin typeface="Times New Roman"/>
                          <a:ea typeface="Times New Roman"/>
                          <a:cs typeface="Times New Roman"/>
                        </a:rPr>
                        <a:t>Desmatamento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latin typeface="Times New Roman"/>
                          <a:ea typeface="Times New Roman"/>
                          <a:cs typeface="Times New Roman"/>
                        </a:rPr>
                        <a:t>Não Desmatamento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0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VC-1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64,70%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80,48%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500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VC-2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>
                          <a:latin typeface="Times New Roman"/>
                          <a:ea typeface="Times New Roman"/>
                          <a:cs typeface="Times New Roman"/>
                        </a:rPr>
                        <a:t>75%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>
                          <a:latin typeface="Times New Roman"/>
                          <a:ea typeface="Times New Roman"/>
                          <a:cs typeface="Times New Roman"/>
                        </a:rPr>
                        <a:t>71,15%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500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VC-3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78,26%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95,65%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500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VC-4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>
                          <a:latin typeface="Times New Roman"/>
                          <a:ea typeface="Times New Roman"/>
                          <a:cs typeface="Times New Roman"/>
                        </a:rPr>
                        <a:t>56,86%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>
                          <a:latin typeface="Times New Roman"/>
                          <a:ea typeface="Times New Roman"/>
                          <a:cs typeface="Times New Roman"/>
                        </a:rPr>
                        <a:t>78,04%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500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VC-5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64,58%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72,72%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500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VC-6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>
                          <a:latin typeface="Times New Roman"/>
                          <a:ea typeface="Times New Roman"/>
                          <a:cs typeface="Times New Roman"/>
                        </a:rPr>
                        <a:t>72,72%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81,25%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500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VC-7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45,94%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60%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500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VC-8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>
                          <a:latin typeface="Times New Roman"/>
                          <a:ea typeface="Times New Roman"/>
                          <a:cs typeface="Times New Roman"/>
                        </a:rPr>
                        <a:t>68,08%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>
                          <a:latin typeface="Times New Roman"/>
                          <a:ea typeface="Times New Roman"/>
                          <a:cs typeface="Times New Roman"/>
                        </a:rPr>
                        <a:t>75,55%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500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VC-9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66,66%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73,17%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500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VC-10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76,08%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80, 43%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500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 err="1">
                          <a:latin typeface="Times New Roman"/>
                          <a:ea typeface="Times New Roman"/>
                          <a:cs typeface="Times New Roman"/>
                        </a:rPr>
                        <a:t>VC-Total</a:t>
                      </a:r>
                      <a:endParaRPr lang="pt-BR" sz="16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66,89%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  <a:cs typeface="Times New Roman"/>
                        </a:rPr>
                        <a:t>76,84%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Espaço Reservado para Número de Slide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960FBD6-A9BE-4809-B0EB-5F380A259157}" type="slidenum">
              <a:rPr lang="pt-BR" smtClean="0"/>
              <a:pPr/>
              <a:t>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800" b="1" dirty="0" smtClean="0">
                <a:latin typeface="Times New Roman" pitchFamily="18" charset="0"/>
                <a:cs typeface="Times New Roman" pitchFamily="18" charset="0"/>
              </a:rPr>
              <a:t>Experimentos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Resultado da validação cruzada para radar:</a:t>
            </a:r>
          </a:p>
          <a:p>
            <a:pPr lvl="1"/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Considerando as medidas de textura do HSD</a:t>
            </a:r>
          </a:p>
          <a:p>
            <a:pPr lvl="1"/>
            <a:endParaRPr lang="pt-BR" dirty="0" smtClean="0">
              <a:latin typeface="Times New Roman" pitchFamily="18" charset="0"/>
              <a:cs typeface="Times New Roman" pitchFamily="18" charset="0"/>
            </a:endParaRPr>
          </a:p>
          <a:p>
            <a:endParaRPr lang="pt-BR" dirty="0"/>
          </a:p>
        </p:txBody>
      </p:sp>
      <p:pic>
        <p:nvPicPr>
          <p:cNvPr id="39938" name="Picture 2" descr="sar_labrea_2_parte8_s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794" y="2428868"/>
            <a:ext cx="491490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960FBD6-A9BE-4809-B0EB-5F380A259157}" type="slidenum">
              <a:rPr lang="pt-BR" smtClean="0"/>
              <a:pPr/>
              <a:t>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b="1" dirty="0" smtClean="0">
                <a:latin typeface="Times New Roman" pitchFamily="18" charset="0"/>
                <a:cs typeface="Times New Roman" pitchFamily="18" charset="0"/>
              </a:rPr>
              <a:t>Experimentos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Procedimentos pós-classificação:</a:t>
            </a:r>
          </a:p>
          <a:p>
            <a:pPr lvl="1"/>
            <a:r>
              <a:rPr lang="pt-BR" dirty="0" smtClean="0"/>
              <a:t>Os especialistas sempre fazem uma verificação visual após a classificação automática</a:t>
            </a:r>
          </a:p>
          <a:p>
            <a:pPr lvl="1"/>
            <a:r>
              <a:rPr lang="pt-BR" dirty="0" smtClean="0"/>
              <a:t>Conferem as respostas obtidas em campo, através de visita aérea no local de estudo. </a:t>
            </a:r>
          </a:p>
          <a:p>
            <a:pPr lvl="1"/>
            <a:r>
              <a:rPr lang="pt-BR" dirty="0" smtClean="0"/>
              <a:t>Observando os resultados de classificação errada e considerando a visita, pode-se atenuar a gravidade dos erros:</a:t>
            </a:r>
          </a:p>
          <a:p>
            <a:pPr lvl="2" algn="just"/>
            <a:r>
              <a:rPr lang="pt-BR" dirty="0" smtClean="0"/>
              <a:t>Introduzindo o conceito de </a:t>
            </a:r>
            <a:r>
              <a:rPr lang="pt-BR" b="1" dirty="0" smtClean="0"/>
              <a:t>erro aceitável</a:t>
            </a:r>
            <a:r>
              <a:rPr lang="pt-BR" dirty="0" smtClean="0"/>
              <a:t>, através da análise de resultados obtidos em regiões vizinhas àquela em que se está considerando.</a:t>
            </a:r>
          </a:p>
          <a:p>
            <a:pPr lvl="2" algn="just"/>
            <a:r>
              <a:rPr lang="pt-BR" dirty="0" smtClean="0"/>
              <a:t>Com isso pretende-se justificar positivamente a visita aérea local   </a:t>
            </a:r>
          </a:p>
          <a:p>
            <a:pPr lvl="2"/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960FBD6-A9BE-4809-B0EB-5F380A259157}" type="slidenum">
              <a:rPr lang="pt-BR" smtClean="0"/>
              <a:pPr/>
              <a:t>26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800" b="1" dirty="0" smtClean="0">
                <a:latin typeface="Times New Roman" pitchFamily="18" charset="0"/>
                <a:cs typeface="Times New Roman" pitchFamily="18" charset="0"/>
              </a:rPr>
              <a:t>Experimentos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b="1" dirty="0" smtClean="0"/>
              <a:t>Erro aceitável</a:t>
            </a:r>
            <a:r>
              <a:rPr lang="pt-BR" dirty="0" smtClean="0"/>
              <a:t> em imagem de satélite:</a:t>
            </a:r>
          </a:p>
          <a:p>
            <a:pPr lvl="1" algn="just"/>
            <a:r>
              <a:rPr lang="pt-BR" dirty="0" smtClean="0"/>
              <a:t>1- região positiva classificada erradamente possui regiões vizinhas positivas classificadas certamente</a:t>
            </a:r>
          </a:p>
          <a:p>
            <a:pPr lvl="1" algn="just"/>
            <a:r>
              <a:rPr lang="pt-BR" dirty="0" smtClean="0"/>
              <a:t>2- região negativa classificada erradamente possui regiões vizinhas positivas classificadas corretamente  </a:t>
            </a:r>
            <a:endParaRPr lang="pt-BR" dirty="0"/>
          </a:p>
        </p:txBody>
      </p:sp>
      <p:pic>
        <p:nvPicPr>
          <p:cNvPr id="40962" name="Objeto 1"/>
          <p:cNvPicPr>
            <a:picLocks noChangeArrowheads="1"/>
          </p:cNvPicPr>
          <p:nvPr/>
        </p:nvPicPr>
        <p:blipFill>
          <a:blip r:embed="rId2"/>
          <a:srcRect b="-299"/>
          <a:stretch>
            <a:fillRect/>
          </a:stretch>
        </p:blipFill>
        <p:spPr bwMode="auto">
          <a:xfrm>
            <a:off x="1533543" y="3500438"/>
            <a:ext cx="5610225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960FBD6-A9BE-4809-B0EB-5F380A259157}" type="slidenum">
              <a:rPr lang="pt-BR" smtClean="0"/>
              <a:pPr/>
              <a:t>27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b="1" dirty="0" smtClean="0">
                <a:latin typeface="Times New Roman" pitchFamily="18" charset="0"/>
                <a:cs typeface="Times New Roman" pitchFamily="18" charset="0"/>
              </a:rPr>
              <a:t>Experimentos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b="1" dirty="0" smtClean="0"/>
              <a:t>Erro grave</a:t>
            </a:r>
            <a:r>
              <a:rPr lang="pt-BR" dirty="0" smtClean="0"/>
              <a:t> em imagem de satélite:</a:t>
            </a:r>
          </a:p>
          <a:p>
            <a:pPr lvl="1" algn="just"/>
            <a:r>
              <a:rPr lang="pt-BR" dirty="0" smtClean="0"/>
              <a:t>3- região positiva classificada erradamente possui regiões vizinhas negativas classificadas certamente</a:t>
            </a:r>
          </a:p>
          <a:p>
            <a:pPr lvl="1" algn="just"/>
            <a:r>
              <a:rPr lang="pt-BR" dirty="0" smtClean="0"/>
              <a:t>4- região negativa classificada erradamente possui regiões vizinhas negativas classificadas corretamente  </a:t>
            </a:r>
          </a:p>
          <a:p>
            <a:endParaRPr lang="pt-BR" dirty="0"/>
          </a:p>
        </p:txBody>
      </p:sp>
      <p:pic>
        <p:nvPicPr>
          <p:cNvPr id="1026" name="Objeto 1"/>
          <p:cNvPicPr>
            <a:picLocks noChangeArrowheads="1"/>
          </p:cNvPicPr>
          <p:nvPr/>
        </p:nvPicPr>
        <p:blipFill>
          <a:blip r:embed="rId2"/>
          <a:srcRect t="-195" b="-217"/>
          <a:stretch>
            <a:fillRect/>
          </a:stretch>
        </p:blipFill>
        <p:spPr bwMode="auto">
          <a:xfrm>
            <a:off x="1643042" y="3467123"/>
            <a:ext cx="5619750" cy="324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960FBD6-A9BE-4809-B0EB-5F380A259157}" type="slidenum">
              <a:rPr lang="pt-BR" smtClean="0"/>
              <a:pPr/>
              <a:t>28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800" b="1" dirty="0" smtClean="0">
                <a:latin typeface="Times New Roman" pitchFamily="18" charset="0"/>
                <a:cs typeface="Times New Roman" pitchFamily="18" charset="0"/>
              </a:rPr>
              <a:t>Experimentos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pt-BR" b="1" dirty="0" smtClean="0"/>
              <a:t>Erro aceitável</a:t>
            </a:r>
            <a:r>
              <a:rPr lang="pt-BR" dirty="0" smtClean="0"/>
              <a:t> e </a:t>
            </a:r>
            <a:r>
              <a:rPr lang="pt-BR" b="1" dirty="0" smtClean="0"/>
              <a:t>Erro grave</a:t>
            </a:r>
            <a:r>
              <a:rPr lang="pt-BR" dirty="0" smtClean="0"/>
              <a:t> em imagem de radar:</a:t>
            </a:r>
          </a:p>
          <a:p>
            <a:endParaRPr lang="pt-BR" dirty="0"/>
          </a:p>
        </p:txBody>
      </p:sp>
      <p:pic>
        <p:nvPicPr>
          <p:cNvPr id="2050" name="Objeto 2"/>
          <p:cNvPicPr>
            <a:picLocks noChangeArrowheads="1"/>
          </p:cNvPicPr>
          <p:nvPr/>
        </p:nvPicPr>
        <p:blipFill>
          <a:blip r:embed="rId2"/>
          <a:srcRect b="-156"/>
          <a:stretch>
            <a:fillRect/>
          </a:stretch>
        </p:blipFill>
        <p:spPr bwMode="auto">
          <a:xfrm>
            <a:off x="1666894" y="2386034"/>
            <a:ext cx="561975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960FBD6-A9BE-4809-B0EB-5F380A259157}" type="slidenum">
              <a:rPr lang="pt-BR" smtClean="0"/>
              <a:pPr/>
              <a:t>29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b="1" dirty="0" smtClean="0">
                <a:latin typeface="Times New Roman" pitchFamily="18" charset="0"/>
                <a:cs typeface="Times New Roman" pitchFamily="18" charset="0"/>
              </a:rPr>
              <a:t>Introdução</a:t>
            </a:r>
            <a:endParaRPr lang="pt-BR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Motivação</a:t>
            </a:r>
          </a:p>
          <a:p>
            <a:pPr lvl="1" algn="just"/>
            <a:r>
              <a:rPr lang="pt-BR" sz="2400" dirty="0" smtClean="0">
                <a:latin typeface="Times New Roman" pitchFamily="18" charset="0"/>
                <a:cs typeface="Times New Roman" pitchFamily="18" charset="0"/>
              </a:rPr>
              <a:t>O SIPAM efetua intensos </a:t>
            </a:r>
            <a:r>
              <a:rPr lang="pt-BR" sz="2400" dirty="0" err="1" smtClean="0">
                <a:latin typeface="Times New Roman" pitchFamily="18" charset="0"/>
                <a:cs typeface="Times New Roman" pitchFamily="18" charset="0"/>
              </a:rPr>
              <a:t>imageamentos</a:t>
            </a:r>
            <a:r>
              <a:rPr lang="pt-BR" sz="2400" dirty="0" smtClean="0">
                <a:latin typeface="Times New Roman" pitchFamily="18" charset="0"/>
                <a:cs typeface="Times New Roman" pitchFamily="18" charset="0"/>
              </a:rPr>
              <a:t> sobre a Amazônia:</a:t>
            </a:r>
          </a:p>
          <a:p>
            <a:pPr lvl="2" algn="just"/>
            <a:r>
              <a:rPr lang="pt-BR" sz="2400" dirty="0" smtClean="0">
                <a:latin typeface="Times New Roman" pitchFamily="18" charset="0"/>
                <a:cs typeface="Times New Roman" pitchFamily="18" charset="0"/>
              </a:rPr>
              <a:t>Radar </a:t>
            </a:r>
            <a:r>
              <a:rPr lang="pt-BR" sz="2400" b="1" dirty="0" smtClean="0">
                <a:latin typeface="Times New Roman" pitchFamily="18" charset="0"/>
                <a:cs typeface="Times New Roman" pitchFamily="18" charset="0"/>
              </a:rPr>
              <a:t>SAR/SIPAM </a:t>
            </a:r>
            <a:r>
              <a:rPr lang="pt-BR" sz="2400" dirty="0" smtClean="0">
                <a:latin typeface="Times New Roman" pitchFamily="18" charset="0"/>
                <a:cs typeface="Times New Roman" pitchFamily="18" charset="0"/>
              </a:rPr>
              <a:t>e </a:t>
            </a:r>
            <a:r>
              <a:rPr lang="pt-BR" sz="2400" b="1" dirty="0" err="1" smtClean="0">
                <a:latin typeface="Times New Roman" pitchFamily="18" charset="0"/>
                <a:cs typeface="Times New Roman" pitchFamily="18" charset="0"/>
              </a:rPr>
              <a:t>Landsat</a:t>
            </a:r>
            <a:r>
              <a:rPr lang="pt-BR" sz="2400" b="1" dirty="0" smtClean="0">
                <a:latin typeface="Times New Roman" pitchFamily="18" charset="0"/>
                <a:cs typeface="Times New Roman" pitchFamily="18" charset="0"/>
              </a:rPr>
              <a:t> TM 5</a:t>
            </a:r>
            <a:r>
              <a:rPr lang="pt-BR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1" algn="just"/>
            <a:r>
              <a:rPr lang="pt-BR" sz="2400" dirty="0" smtClean="0">
                <a:latin typeface="Times New Roman" pitchFamily="18" charset="0"/>
                <a:cs typeface="Times New Roman" pitchFamily="18" charset="0"/>
              </a:rPr>
              <a:t>A classificação de imagens é essencial para as ações de governo quanto ao desenvolvimento e conservação:</a:t>
            </a:r>
          </a:p>
          <a:p>
            <a:pPr lvl="2" algn="just"/>
            <a:r>
              <a:rPr lang="pt-BR" sz="2400" dirty="0" smtClean="0">
                <a:latin typeface="Times New Roman" pitchFamily="18" charset="0"/>
                <a:cs typeface="Times New Roman" pitchFamily="18" charset="0"/>
              </a:rPr>
              <a:t>Características das imagens devem ser exploradas:</a:t>
            </a:r>
          </a:p>
          <a:p>
            <a:pPr lvl="3" algn="just"/>
            <a:r>
              <a:rPr lang="pt-BR" sz="2400" dirty="0" smtClean="0">
                <a:latin typeface="Times New Roman" pitchFamily="18" charset="0"/>
                <a:cs typeface="Times New Roman" pitchFamily="18" charset="0"/>
              </a:rPr>
              <a:t>Identificação de áreas desmatadas precisa melhorar;</a:t>
            </a:r>
          </a:p>
          <a:p>
            <a:pPr lvl="3" algn="just"/>
            <a:r>
              <a:rPr lang="pt-BR" sz="2400" dirty="0" smtClean="0">
                <a:latin typeface="Times New Roman" pitchFamily="18" charset="0"/>
                <a:cs typeface="Times New Roman" pitchFamily="18" charset="0"/>
              </a:rPr>
              <a:t> Há a demanda para desenvolvimento de novas metodologias que extraiam o máximo de informações;</a:t>
            </a:r>
          </a:p>
          <a:p>
            <a:pPr lvl="3" algn="just"/>
            <a:r>
              <a:rPr lang="pt-BR" sz="2400" dirty="0" smtClean="0">
                <a:latin typeface="Times New Roman" pitchFamily="18" charset="0"/>
                <a:cs typeface="Times New Roman" pitchFamily="18" charset="0"/>
              </a:rPr>
              <a:t>Qualquer contribuição nesse sentido já é de grande auxílio.</a:t>
            </a:r>
            <a:endParaRPr lang="pt-BR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960FBD6-A9BE-4809-B0EB-5F380A259157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b="1" dirty="0" smtClean="0">
                <a:latin typeface="Times New Roman" pitchFamily="18" charset="0"/>
                <a:cs typeface="Times New Roman" pitchFamily="18" charset="0"/>
              </a:rPr>
              <a:t>Experimentos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Análise  feita em cima dos conceitos de</a:t>
            </a:r>
            <a:r>
              <a:rPr lang="pt-BR" b="1" dirty="0" smtClean="0">
                <a:latin typeface="Times New Roman" pitchFamily="18" charset="0"/>
                <a:cs typeface="Times New Roman" pitchFamily="18" charset="0"/>
              </a:rPr>
              <a:t> Erro aceitável</a:t>
            </a:r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 e </a:t>
            </a:r>
            <a:r>
              <a:rPr lang="pt-BR" b="1" dirty="0" smtClean="0">
                <a:latin typeface="Times New Roman" pitchFamily="18" charset="0"/>
                <a:cs typeface="Times New Roman" pitchFamily="18" charset="0"/>
              </a:rPr>
              <a:t>Erro grave</a:t>
            </a:r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  ao enviar um especialista ao local de estudo:</a:t>
            </a:r>
          </a:p>
          <a:p>
            <a:pPr lvl="1" algn="just"/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1- Nos casos em que a classificação resultou em falso-positivo (desmatamento falso), e as regiões vizinhas  eram negativas. Quantos foram os erros graves?</a:t>
            </a:r>
          </a:p>
          <a:p>
            <a:pPr lvl="1" algn="just"/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2- Nos casos em que a classificação resultou em falso-positivo (desmatamento falso), e algumas regiões vizinhas  eram positivas. Quantos foram os erros aceitáveis?</a:t>
            </a:r>
          </a:p>
          <a:p>
            <a:pPr lvl="1" algn="just"/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3- Nos casos em que a classificação resultou em falso-negativo (não desmatamento falso), e algumas regiões vizinhas  eram positivas. Quantos foram os erros aceitáveis?</a:t>
            </a:r>
          </a:p>
          <a:p>
            <a:pPr lvl="1" algn="just"/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4- Nos casos em que a classificação resultou em falso-negativo (não desmatamento falso), e as regiões vizinhas  eram negativas. Quantos foram os erros graves?</a:t>
            </a:r>
          </a:p>
          <a:p>
            <a:pPr lvl="1"/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960FBD6-A9BE-4809-B0EB-5F380A259157}" type="slidenum">
              <a:rPr lang="pt-BR" smtClean="0"/>
              <a:pPr/>
              <a:t>30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800" b="1" dirty="0" smtClean="0">
                <a:latin typeface="Times New Roman" pitchFamily="18" charset="0"/>
                <a:cs typeface="Times New Roman" pitchFamily="18" charset="0"/>
              </a:rPr>
              <a:t>Experimentos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pt-BR" dirty="0" smtClean="0"/>
              <a:t>Resultado Final de classificação para imagens de radar: </a:t>
            </a:r>
          </a:p>
          <a:p>
            <a:pPr lvl="1" algn="just"/>
            <a:r>
              <a:rPr lang="pt-BR" dirty="0" smtClean="0"/>
              <a:t>Dos 28 erros graves, 19 são segmentos de estrada</a:t>
            </a:r>
            <a:endParaRPr lang="pt-BR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/>
        </p:nvGraphicFramePr>
        <p:xfrm>
          <a:off x="1185854" y="3308986"/>
          <a:ext cx="6100790" cy="1977402"/>
        </p:xfrm>
        <a:graphic>
          <a:graphicData uri="http://schemas.openxmlformats.org/drawingml/2006/table">
            <a:tbl>
              <a:tblPr/>
              <a:tblGrid>
                <a:gridCol w="4334772"/>
                <a:gridCol w="802735"/>
                <a:gridCol w="963283"/>
              </a:tblGrid>
              <a:tr h="32956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</a:rPr>
                        <a:t>Segmentos Desmatamento Correto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600" b="1">
                          <a:latin typeface="Times New Roman"/>
                          <a:ea typeface="Times New Roman"/>
                        </a:rPr>
                        <a:t>350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600" b="1">
                          <a:latin typeface="Times New Roman"/>
                          <a:ea typeface="Times New Roman"/>
                        </a:rPr>
                        <a:t>73,52%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2956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</a:rPr>
                        <a:t>Segmentos Desmatamento Erro Aceitável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</a:rPr>
                        <a:t>98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</a:rPr>
                        <a:t>20,58%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2956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</a:rPr>
                        <a:t>Segmentos Desmatamento Erro Grave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600" b="1">
                          <a:latin typeface="Times New Roman"/>
                          <a:ea typeface="Times New Roman"/>
                        </a:rPr>
                        <a:t>28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</a:rPr>
                        <a:t>5,8%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32956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600" dirty="0">
                          <a:latin typeface="Times New Roman"/>
                          <a:ea typeface="Times New Roman"/>
                        </a:rPr>
                        <a:t>Segmentos Não Desmatamento Correto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600" dirty="0">
                          <a:latin typeface="Times New Roman"/>
                          <a:ea typeface="Times New Roman"/>
                        </a:rPr>
                        <a:t>403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600" dirty="0">
                          <a:latin typeface="Times New Roman"/>
                          <a:ea typeface="Times New Roman"/>
                        </a:rPr>
                        <a:t>84,66%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956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600" dirty="0">
                          <a:latin typeface="Times New Roman"/>
                          <a:ea typeface="Times New Roman"/>
                        </a:rPr>
                        <a:t>Segmentos Não Desmatamento Erro Aceitável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600">
                          <a:latin typeface="Times New Roman"/>
                          <a:ea typeface="Times New Roman"/>
                        </a:rPr>
                        <a:t>30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600">
                          <a:latin typeface="Times New Roman"/>
                          <a:ea typeface="Times New Roman"/>
                        </a:rPr>
                        <a:t>6,3%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956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600" dirty="0">
                          <a:latin typeface="Times New Roman"/>
                          <a:ea typeface="Times New Roman"/>
                        </a:rPr>
                        <a:t>Segmentos Não Desmatamento Erro Grave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600" dirty="0">
                          <a:latin typeface="Times New Roman"/>
                          <a:ea typeface="Times New Roman"/>
                        </a:rPr>
                        <a:t>43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600" dirty="0">
                          <a:latin typeface="Times New Roman"/>
                          <a:ea typeface="Times New Roman"/>
                        </a:rPr>
                        <a:t>9,03%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Espaço Reservado para Número de Slide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960FBD6-A9BE-4809-B0EB-5F380A259157}" type="slidenum">
              <a:rPr lang="pt-BR" smtClean="0"/>
              <a:pPr/>
              <a:t>31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b="1" dirty="0" smtClean="0">
                <a:latin typeface="Times New Roman" pitchFamily="18" charset="0"/>
                <a:cs typeface="Times New Roman" pitchFamily="18" charset="0"/>
              </a:rPr>
              <a:t>Experimentos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pt-BR" dirty="0" smtClean="0"/>
              <a:t>Resultado Final de classificação para imagens de satélite: </a:t>
            </a:r>
          </a:p>
          <a:p>
            <a:endParaRPr lang="pt-BR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/>
        </p:nvGraphicFramePr>
        <p:xfrm>
          <a:off x="1214414" y="2880360"/>
          <a:ext cx="6072231" cy="2263152"/>
        </p:xfrm>
        <a:graphic>
          <a:graphicData uri="http://schemas.openxmlformats.org/drawingml/2006/table">
            <a:tbl>
              <a:tblPr/>
              <a:tblGrid>
                <a:gridCol w="4314479"/>
                <a:gridCol w="798978"/>
                <a:gridCol w="958774"/>
              </a:tblGrid>
              <a:tr h="37719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</a:rPr>
                        <a:t>Segmentos Desmatamento Correto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600" b="1">
                          <a:latin typeface="Times New Roman"/>
                          <a:ea typeface="Times New Roman"/>
                        </a:rPr>
                        <a:t>750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600" b="1">
                          <a:latin typeface="Times New Roman"/>
                          <a:ea typeface="Times New Roman"/>
                        </a:rPr>
                        <a:t>87,61%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719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</a:rPr>
                        <a:t>Segmentos Desmatamento Erro Aceitável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</a:rPr>
                        <a:t>86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</a:rPr>
                        <a:t>10%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719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</a:rPr>
                        <a:t>Segmentos Desmatamento Erro Grave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</a:rPr>
                        <a:t>20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600" b="1" dirty="0">
                          <a:latin typeface="Times New Roman"/>
                          <a:ea typeface="Times New Roman"/>
                        </a:rPr>
                        <a:t>2,3%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37719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600" dirty="0">
                          <a:latin typeface="Times New Roman"/>
                          <a:ea typeface="Times New Roman"/>
                        </a:rPr>
                        <a:t>Segmentos Não Desmatamento Correto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600">
                          <a:latin typeface="Times New Roman"/>
                          <a:ea typeface="Times New Roman"/>
                        </a:rPr>
                        <a:t>767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600" dirty="0">
                          <a:latin typeface="Times New Roman"/>
                          <a:ea typeface="Times New Roman"/>
                        </a:rPr>
                        <a:t>89,8%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19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600" dirty="0">
                          <a:latin typeface="Times New Roman"/>
                          <a:ea typeface="Times New Roman"/>
                        </a:rPr>
                        <a:t>Segmentos Não Desmatamento Erro Aceitável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600">
                          <a:latin typeface="Times New Roman"/>
                          <a:ea typeface="Times New Roman"/>
                        </a:rPr>
                        <a:t>43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600" dirty="0">
                          <a:latin typeface="Times New Roman"/>
                          <a:ea typeface="Times New Roman"/>
                        </a:rPr>
                        <a:t>5,0%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19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600" dirty="0">
                          <a:latin typeface="Times New Roman"/>
                          <a:ea typeface="Times New Roman"/>
                        </a:rPr>
                        <a:t>Segmentos Não Desmatamento Erro Grave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600" dirty="0">
                          <a:latin typeface="Times New Roman"/>
                          <a:ea typeface="Times New Roman"/>
                        </a:rPr>
                        <a:t>44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600" dirty="0">
                          <a:latin typeface="Times New Roman"/>
                          <a:ea typeface="Times New Roman"/>
                        </a:rPr>
                        <a:t>5,02%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Espaço Reservado para Número de Slide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960FBD6-A9BE-4809-B0EB-5F380A259157}" type="slidenum">
              <a:rPr lang="pt-BR" smtClean="0"/>
              <a:pPr/>
              <a:t>32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 smtClean="0">
                <a:latin typeface="Times New Roman" pitchFamily="18" charset="0"/>
                <a:cs typeface="Times New Roman" pitchFamily="18" charset="0"/>
              </a:rPr>
              <a:t>Conclusão</a:t>
            </a:r>
            <a:endParaRPr lang="pt-BR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960FBD6-A9BE-4809-B0EB-5F380A259157}" type="slidenum">
              <a:rPr lang="pt-BR" smtClean="0"/>
              <a:pPr/>
              <a:t>33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b="1" dirty="0" smtClean="0">
                <a:latin typeface="Times New Roman" pitchFamily="18" charset="0"/>
                <a:cs typeface="Times New Roman" pitchFamily="18" charset="0"/>
              </a:rPr>
              <a:t>Introdução</a:t>
            </a:r>
            <a:endParaRPr lang="pt-BR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sz="2600" dirty="0" smtClean="0">
                <a:latin typeface="Times New Roman" pitchFamily="18" charset="0"/>
                <a:cs typeface="Times New Roman" pitchFamily="18" charset="0"/>
              </a:rPr>
              <a:t>Objetivos</a:t>
            </a:r>
          </a:p>
          <a:p>
            <a:pPr lvl="1" algn="just"/>
            <a:r>
              <a:rPr lang="pt-BR" sz="2300" dirty="0" smtClean="0">
                <a:latin typeface="Times New Roman" pitchFamily="18" charset="0"/>
                <a:cs typeface="Times New Roman" pitchFamily="18" charset="0"/>
              </a:rPr>
              <a:t>Propor uma abordagem de classificação de imagens da região Amazônica com interesse de identificar áreas  desmatadas:</a:t>
            </a:r>
          </a:p>
          <a:p>
            <a:pPr lvl="2" algn="just"/>
            <a:r>
              <a:rPr lang="pt-BR" sz="2000" dirty="0" smtClean="0">
                <a:latin typeface="Times New Roman" pitchFamily="18" charset="0"/>
                <a:cs typeface="Times New Roman" pitchFamily="18" charset="0"/>
              </a:rPr>
              <a:t>Baseada em conteúdo (região, tonalidade e textura).</a:t>
            </a:r>
          </a:p>
          <a:p>
            <a:pPr lvl="1" algn="just"/>
            <a:r>
              <a:rPr lang="pt-BR" sz="2300" dirty="0" smtClean="0">
                <a:latin typeface="Times New Roman" pitchFamily="18" charset="0"/>
                <a:cs typeface="Times New Roman" pitchFamily="18" charset="0"/>
              </a:rPr>
              <a:t>Algoritmos de PDI para segmentação e extração de características relacionadas à imagem;</a:t>
            </a:r>
          </a:p>
          <a:p>
            <a:pPr lvl="1" algn="just"/>
            <a:r>
              <a:rPr lang="pt-BR" sz="2400" dirty="0" smtClean="0">
                <a:latin typeface="Times New Roman" pitchFamily="18" charset="0"/>
              </a:rPr>
              <a:t>Essas características serão modeladas para a entrada do processo de classificação.</a:t>
            </a:r>
          </a:p>
          <a:p>
            <a:pPr lvl="1" algn="just">
              <a:buNone/>
            </a:pPr>
            <a:endParaRPr lang="pt-BR" sz="2300" dirty="0" smtClean="0">
              <a:latin typeface="Times New Roman" pitchFamily="18" charset="0"/>
              <a:cs typeface="Times New Roman" pitchFamily="18" charset="0"/>
            </a:endParaRPr>
          </a:p>
          <a:p>
            <a:pPr lvl="1" algn="just">
              <a:buNone/>
            </a:pPr>
            <a:endParaRPr lang="pt-BR" sz="2300" dirty="0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pt-BR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960FBD6-A9BE-4809-B0EB-5F380A259157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b="1" dirty="0" smtClean="0">
                <a:latin typeface="Times New Roman" pitchFamily="18" charset="0"/>
                <a:cs typeface="Times New Roman" pitchFamily="18" charset="0"/>
              </a:rPr>
              <a:t>Introdução</a:t>
            </a:r>
            <a:endParaRPr lang="pt-BR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pt-BR" sz="2600" dirty="0" smtClean="0">
                <a:latin typeface="Times New Roman" pitchFamily="18" charset="0"/>
                <a:cs typeface="Times New Roman" pitchFamily="18" charset="0"/>
              </a:rPr>
              <a:t>Contribuições</a:t>
            </a:r>
          </a:p>
          <a:p>
            <a:pPr lvl="1" algn="just"/>
            <a:r>
              <a:rPr lang="pt-BR" sz="2300" dirty="0" smtClean="0">
                <a:latin typeface="Times New Roman" pitchFamily="18" charset="0"/>
                <a:cs typeface="Times New Roman" pitchFamily="18" charset="0"/>
              </a:rPr>
              <a:t>Identificação e modelagem de um conjunto de características (cor e textura ) que descrevem regiões de desmatamento em imagens de Sensoriamento Remoto (SR);</a:t>
            </a:r>
          </a:p>
          <a:p>
            <a:pPr lvl="1" algn="just"/>
            <a:r>
              <a:rPr lang="pt-BR" sz="2300" dirty="0" smtClean="0">
                <a:latin typeface="Times New Roman" pitchFamily="18" charset="0"/>
                <a:cs typeface="Times New Roman" pitchFamily="18" charset="0"/>
              </a:rPr>
              <a:t> Estudo e experimentação da utilização de diferentes grupos de evidências para imagens de radar:</a:t>
            </a:r>
          </a:p>
          <a:p>
            <a:pPr lvl="2" algn="just"/>
            <a:r>
              <a:rPr lang="pt-BR" sz="2000" dirty="0" smtClean="0">
                <a:latin typeface="Times New Roman" pitchFamily="18" charset="0"/>
                <a:cs typeface="Times New Roman" pitchFamily="18" charset="0"/>
              </a:rPr>
              <a:t>Dificuldade na classificação com os software já existentes.</a:t>
            </a:r>
          </a:p>
          <a:p>
            <a:pPr lvl="1" algn="just"/>
            <a:r>
              <a:rPr lang="pt-BR" sz="2300" dirty="0" smtClean="0">
                <a:latin typeface="Times New Roman" pitchFamily="18" charset="0"/>
                <a:cs typeface="Times New Roman" pitchFamily="18" charset="0"/>
              </a:rPr>
              <a:t>Validação visual pós-resultado através de visita aérea no local. Para os erros de classificação:</a:t>
            </a:r>
          </a:p>
          <a:p>
            <a:pPr lvl="2" algn="just"/>
            <a:r>
              <a:rPr lang="pt-BR" sz="2000" dirty="0" smtClean="0">
                <a:latin typeface="Times New Roman" pitchFamily="18" charset="0"/>
                <a:cs typeface="Times New Roman" pitchFamily="18" charset="0"/>
              </a:rPr>
              <a:t>Pode –se considerar resultados obtidos em regiões vizinhas;</a:t>
            </a:r>
          </a:p>
          <a:p>
            <a:pPr lvl="2" algn="just"/>
            <a:r>
              <a:rPr lang="pt-BR" sz="2000" dirty="0" smtClean="0">
                <a:latin typeface="Times New Roman" pitchFamily="18" charset="0"/>
                <a:cs typeface="Times New Roman" pitchFamily="18" charset="0"/>
              </a:rPr>
              <a:t>Se análise justifica positivamente a classificação, então </a:t>
            </a:r>
            <a:r>
              <a:rPr lang="pt-BR" sz="2000" b="1" dirty="0" smtClean="0">
                <a:latin typeface="Times New Roman" pitchFamily="18" charset="0"/>
                <a:cs typeface="Times New Roman" pitchFamily="18" charset="0"/>
              </a:rPr>
              <a:t>erro aceitável</a:t>
            </a:r>
            <a:r>
              <a:rPr lang="pt-BR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1" algn="just"/>
            <a:r>
              <a:rPr lang="pt-BR" sz="2300" b="1" dirty="0" smtClean="0">
                <a:latin typeface="Times New Roman" pitchFamily="18" charset="0"/>
                <a:cs typeface="Times New Roman" pitchFamily="18" charset="0"/>
              </a:rPr>
              <a:t>Erro aceitável</a:t>
            </a:r>
            <a:r>
              <a:rPr lang="pt-BR" sz="2300" dirty="0" smtClean="0">
                <a:latin typeface="Times New Roman" pitchFamily="18" charset="0"/>
                <a:cs typeface="Times New Roman" pitchFamily="18" charset="0"/>
              </a:rPr>
              <a:t> contribui para melhorar a classificação.</a:t>
            </a:r>
          </a:p>
          <a:p>
            <a:pPr lvl="1"/>
            <a:endParaRPr lang="pt-BR" sz="23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pt-BR" sz="23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960FBD6-A9BE-4809-B0EB-5F380A259157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b="1" dirty="0" smtClean="0">
                <a:latin typeface="Times New Roman" pitchFamily="18" charset="0"/>
                <a:cs typeface="Times New Roman" pitchFamily="18" charset="0"/>
              </a:rPr>
              <a:t>Conceitos</a:t>
            </a:r>
            <a:endParaRPr lang="pt-BR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sz="2600" dirty="0" smtClean="0">
                <a:latin typeface="Times New Roman" pitchFamily="18" charset="0"/>
                <a:cs typeface="Times New Roman" pitchFamily="18" charset="0"/>
              </a:rPr>
              <a:t>Sensoriamento Remoto (SR)</a:t>
            </a:r>
          </a:p>
          <a:p>
            <a:pPr algn="just"/>
            <a:r>
              <a:rPr lang="pt-BR" sz="2600" dirty="0" smtClean="0">
                <a:latin typeface="Times New Roman" pitchFamily="18" charset="0"/>
                <a:cs typeface="Times New Roman" pitchFamily="18" charset="0"/>
              </a:rPr>
              <a:t>Espectro Eletromagnético</a:t>
            </a:r>
          </a:p>
          <a:p>
            <a:pPr lvl="1" algn="just"/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Faixa do visível para satélite (imagens coloridas).</a:t>
            </a:r>
          </a:p>
          <a:p>
            <a:pPr lvl="1" algn="just"/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Faixa do microondas para radar (imagens em tons de cinza).</a:t>
            </a:r>
          </a:p>
          <a:p>
            <a:r>
              <a:rPr lang="pt-BR" sz="2600" dirty="0" smtClean="0">
                <a:latin typeface="Times New Roman" pitchFamily="18" charset="0"/>
                <a:cs typeface="Times New Roman" pitchFamily="18" charset="0"/>
              </a:rPr>
              <a:t>Resolução Espacial: Satélite (30 m) e Radar (3 m)</a:t>
            </a:r>
          </a:p>
          <a:p>
            <a:pPr lvl="1"/>
            <a:endParaRPr lang="pt-BR" sz="23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3929066"/>
            <a:ext cx="4039903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29141" y="3905266"/>
            <a:ext cx="4314825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Espaço Reservado para Número de Slid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960FBD6-A9BE-4809-B0EB-5F380A259157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38554" y="4000504"/>
            <a:ext cx="5276850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b="1" dirty="0" smtClean="0">
                <a:latin typeface="Times New Roman" pitchFamily="18" charset="0"/>
                <a:cs typeface="Times New Roman" pitchFamily="18" charset="0"/>
              </a:rPr>
              <a:t>Conceitos</a:t>
            </a:r>
            <a:endParaRPr lang="pt-BR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sz="2600" dirty="0" smtClean="0">
                <a:latin typeface="Times New Roman" pitchFamily="18" charset="0"/>
                <a:cs typeface="Times New Roman" pitchFamily="18" charset="0"/>
              </a:rPr>
              <a:t>Medidas de Textura</a:t>
            </a:r>
          </a:p>
          <a:p>
            <a:pPr lvl="1"/>
            <a:r>
              <a:rPr lang="pt-BR" sz="1800" dirty="0" smtClean="0">
                <a:latin typeface="Times New Roman" pitchFamily="18" charset="0"/>
                <a:cs typeface="Times New Roman" pitchFamily="18" charset="0"/>
              </a:rPr>
              <a:t>Abordagem estatística:</a:t>
            </a:r>
          </a:p>
          <a:p>
            <a:pPr lvl="2"/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1ª ordem: usa histograma simples de cor para obter</a:t>
            </a:r>
          </a:p>
          <a:p>
            <a:pPr lvl="3"/>
            <a:r>
              <a:rPr lang="pt-BR" b="1" dirty="0" smtClean="0">
                <a:latin typeface="Times New Roman" pitchFamily="18" charset="0"/>
                <a:cs typeface="Times New Roman" pitchFamily="18" charset="0"/>
              </a:rPr>
              <a:t>Média, Variância e Desvio Padrão</a:t>
            </a:r>
          </a:p>
          <a:p>
            <a:pPr lvl="2" algn="just"/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2ª ordem: usa histograma que faz a diferenciação espacial da distribuição dos níveis de cinza da imagem</a:t>
            </a:r>
          </a:p>
          <a:p>
            <a:pPr lvl="3"/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Múltiplas direções: </a:t>
            </a:r>
            <a:r>
              <a:rPr lang="pt-BR" b="1" dirty="0" smtClean="0">
                <a:latin typeface="Times New Roman" pitchFamily="18" charset="0"/>
                <a:cs typeface="Times New Roman" pitchFamily="18" charset="0"/>
              </a:rPr>
              <a:t>HSD (7 descritores) e </a:t>
            </a:r>
            <a:r>
              <a:rPr lang="pt-BR" b="1" dirty="0" err="1" smtClean="0">
                <a:latin typeface="Times New Roman" pitchFamily="18" charset="0"/>
                <a:cs typeface="Times New Roman" pitchFamily="18" charset="0"/>
              </a:rPr>
              <a:t>Semivariograma</a:t>
            </a:r>
            <a:r>
              <a:rPr lang="pt-BR" b="1" dirty="0" smtClean="0">
                <a:latin typeface="Times New Roman" pitchFamily="18" charset="0"/>
                <a:cs typeface="Times New Roman" pitchFamily="18" charset="0"/>
              </a:rPr>
              <a:t> (SV)</a:t>
            </a:r>
            <a:endParaRPr lang="pt-BR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511" y="4000504"/>
            <a:ext cx="2872481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aixaDeTexto 5"/>
          <p:cNvSpPr txBox="1"/>
          <p:nvPr/>
        </p:nvSpPr>
        <p:spPr>
          <a:xfrm>
            <a:off x="3610078" y="5558869"/>
            <a:ext cx="4390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Times New Roman" pitchFamily="18" charset="0"/>
                <a:cs typeface="Times New Roman" pitchFamily="18" charset="0"/>
              </a:rPr>
              <a:t>Máximo Subtrações=20</a:t>
            </a:r>
          </a:p>
          <a:p>
            <a:r>
              <a:rPr lang="pt-BR" sz="1600" b="1" dirty="0" smtClean="0">
                <a:latin typeface="Times New Roman" pitchFamily="18" charset="0"/>
                <a:cs typeface="Times New Roman" pitchFamily="18" charset="0"/>
              </a:rPr>
              <a:t>SV=|1-1|+|2-1|+...+|4-4|=0+1+...+0=6/(2x20)=0.15</a:t>
            </a:r>
            <a:endParaRPr lang="pt-BR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960FBD6-A9BE-4809-B0EB-5F380A259157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b="1" dirty="0" smtClean="0">
                <a:latin typeface="Times New Roman" pitchFamily="18" charset="0"/>
                <a:cs typeface="Times New Roman" pitchFamily="18" charset="0"/>
              </a:rPr>
              <a:t>Conceitos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sz="2600" dirty="0" smtClean="0">
                <a:latin typeface="Times New Roman" pitchFamily="18" charset="0"/>
                <a:cs typeface="Times New Roman" pitchFamily="18" charset="0"/>
              </a:rPr>
              <a:t>Evidências de classificação:</a:t>
            </a:r>
          </a:p>
          <a:p>
            <a:pPr lvl="1" algn="just"/>
            <a:r>
              <a:rPr lang="pt-BR" sz="1800" b="1" dirty="0" smtClean="0">
                <a:latin typeface="Times New Roman" pitchFamily="18" charset="0"/>
                <a:cs typeface="Times New Roman" pitchFamily="18" charset="0"/>
              </a:rPr>
              <a:t>Satélite</a:t>
            </a:r>
            <a:r>
              <a:rPr lang="pt-BR" sz="18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pt-BR" sz="1800" b="1" dirty="0" smtClean="0">
                <a:latin typeface="Times New Roman" pitchFamily="18" charset="0"/>
                <a:cs typeface="Times New Roman" pitchFamily="18" charset="0"/>
              </a:rPr>
              <a:t>histograma de cor</a:t>
            </a:r>
            <a:r>
              <a:rPr lang="pt-BR" sz="1800" dirty="0" smtClean="0">
                <a:latin typeface="Times New Roman" pitchFamily="18" charset="0"/>
                <a:cs typeface="Times New Roman" pitchFamily="18" charset="0"/>
              </a:rPr>
              <a:t> (256 para R, 256 para G e 256 para B) e </a:t>
            </a:r>
            <a:r>
              <a:rPr lang="pt-BR" sz="1800" b="1" dirty="0" smtClean="0">
                <a:latin typeface="Times New Roman" pitchFamily="18" charset="0"/>
                <a:cs typeface="Times New Roman" pitchFamily="18" charset="0"/>
              </a:rPr>
              <a:t>Textura de 1ª ordem</a:t>
            </a:r>
            <a:r>
              <a:rPr lang="pt-BR" sz="1800" dirty="0" smtClean="0">
                <a:latin typeface="Times New Roman" pitchFamily="18" charset="0"/>
                <a:cs typeface="Times New Roman" pitchFamily="18" charset="0"/>
              </a:rPr>
              <a:t> (3 para R, 3 para G e 3 para B).</a:t>
            </a:r>
          </a:p>
          <a:p>
            <a:pPr lvl="1" algn="just"/>
            <a:r>
              <a:rPr lang="pt-BR" sz="1800" b="1" dirty="0" smtClean="0">
                <a:latin typeface="Times New Roman" pitchFamily="18" charset="0"/>
                <a:cs typeface="Times New Roman" pitchFamily="18" charset="0"/>
              </a:rPr>
              <a:t>Radar</a:t>
            </a:r>
            <a:r>
              <a:rPr lang="pt-BR" sz="18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pt-BR" sz="1800" b="1" dirty="0" smtClean="0">
                <a:latin typeface="Times New Roman" pitchFamily="18" charset="0"/>
                <a:cs typeface="Times New Roman" pitchFamily="18" charset="0"/>
              </a:rPr>
              <a:t>Textura de 1ª ordem</a:t>
            </a:r>
            <a:r>
              <a:rPr lang="pt-BR" sz="1800" dirty="0" smtClean="0">
                <a:latin typeface="Times New Roman" pitchFamily="18" charset="0"/>
                <a:cs typeface="Times New Roman" pitchFamily="18" charset="0"/>
              </a:rPr>
              <a:t> (3 medidas), </a:t>
            </a:r>
            <a:r>
              <a:rPr lang="pt-BR" sz="1800" b="1" dirty="0" smtClean="0">
                <a:latin typeface="Times New Roman" pitchFamily="18" charset="0"/>
                <a:cs typeface="Times New Roman" pitchFamily="18" charset="0"/>
              </a:rPr>
              <a:t>HSD</a:t>
            </a:r>
            <a:r>
              <a:rPr lang="pt-BR" sz="1800" dirty="0" smtClean="0">
                <a:latin typeface="Times New Roman" pitchFamily="18" charset="0"/>
                <a:cs typeface="Times New Roman" pitchFamily="18" charset="0"/>
              </a:rPr>
              <a:t> (com 1 distância, sendo 8 direções x 7 descritores) e </a:t>
            </a:r>
            <a:r>
              <a:rPr lang="pt-BR" sz="1800" b="1" dirty="0" err="1" smtClean="0">
                <a:latin typeface="Times New Roman" pitchFamily="18" charset="0"/>
                <a:cs typeface="Times New Roman" pitchFamily="18" charset="0"/>
              </a:rPr>
              <a:t>Semivariograma</a:t>
            </a:r>
            <a:r>
              <a:rPr lang="pt-BR" sz="1800" dirty="0" smtClean="0">
                <a:latin typeface="Times New Roman" pitchFamily="18" charset="0"/>
                <a:cs typeface="Times New Roman" pitchFamily="18" charset="0"/>
              </a:rPr>
              <a:t> ( com 5 distâncias x 4 direções).</a:t>
            </a:r>
          </a:p>
          <a:p>
            <a:endParaRPr lang="pt-BR" sz="16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pt-BR" sz="1900" dirty="0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pt-B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0298" y="3429000"/>
            <a:ext cx="4572032" cy="3181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960FBD6-A9BE-4809-B0EB-5F380A259157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b="1" dirty="0" smtClean="0">
                <a:latin typeface="Times New Roman" pitchFamily="18" charset="0"/>
                <a:cs typeface="Times New Roman" pitchFamily="18" charset="0"/>
              </a:rPr>
              <a:t>Abordagem proposta</a:t>
            </a:r>
            <a:endParaRPr lang="pt-BR" dirty="0"/>
          </a:p>
        </p:txBody>
      </p:sp>
      <p:pic>
        <p:nvPicPr>
          <p:cNvPr id="5122" name="Picture 2" descr="Metodologi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0735" y="1428736"/>
            <a:ext cx="3714339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960FBD6-A9BE-4809-B0EB-5F380A259157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lcão Envidraçado">
  <a:themeElements>
    <a:clrScheme name="Balcão Envidraçado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Balcão Envidraçado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Balcão Envidraçado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449</TotalTime>
  <Words>1837</Words>
  <Application>Microsoft Office PowerPoint</Application>
  <PresentationFormat>Apresentação na tela (4:3)</PresentationFormat>
  <Paragraphs>455</Paragraphs>
  <Slides>33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34" baseType="lpstr">
      <vt:lpstr>Balcão Envidraçado</vt:lpstr>
      <vt:lpstr>Slide 1</vt:lpstr>
      <vt:lpstr>Roteiro</vt:lpstr>
      <vt:lpstr>Introdução</vt:lpstr>
      <vt:lpstr>Introdução</vt:lpstr>
      <vt:lpstr>Introdução</vt:lpstr>
      <vt:lpstr>Conceitos</vt:lpstr>
      <vt:lpstr>Conceitos</vt:lpstr>
      <vt:lpstr>Conceitos</vt:lpstr>
      <vt:lpstr>Abordagem proposta</vt:lpstr>
      <vt:lpstr>Abordagem proposta</vt:lpstr>
      <vt:lpstr>Abordagem proposta</vt:lpstr>
      <vt:lpstr>Abordagem proposta</vt:lpstr>
      <vt:lpstr>Abordagem proposta</vt:lpstr>
      <vt:lpstr>Experimentos</vt:lpstr>
      <vt:lpstr>Experimentos</vt:lpstr>
      <vt:lpstr>Experimentos</vt:lpstr>
      <vt:lpstr>Experimentos</vt:lpstr>
      <vt:lpstr>Experimentos</vt:lpstr>
      <vt:lpstr>Experimentos</vt:lpstr>
      <vt:lpstr>Experimentos</vt:lpstr>
      <vt:lpstr>Experimentos</vt:lpstr>
      <vt:lpstr>Experimentos</vt:lpstr>
      <vt:lpstr>Experimentos</vt:lpstr>
      <vt:lpstr>Experimentos</vt:lpstr>
      <vt:lpstr>Experimentos</vt:lpstr>
      <vt:lpstr>Experimentos</vt:lpstr>
      <vt:lpstr>Experimentos</vt:lpstr>
      <vt:lpstr>Experimentos</vt:lpstr>
      <vt:lpstr>Experimentos</vt:lpstr>
      <vt:lpstr>Experimentos</vt:lpstr>
      <vt:lpstr>Experimentos</vt:lpstr>
      <vt:lpstr>Experimentos</vt:lpstr>
      <vt:lpstr>Conclusão</vt:lpstr>
    </vt:vector>
  </TitlesOfParts>
  <Company>Fernandes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Karol</dc:creator>
  <cp:lastModifiedBy>Karol</cp:lastModifiedBy>
  <cp:revision>55</cp:revision>
  <dcterms:created xsi:type="dcterms:W3CDTF">2008-03-22T13:14:42Z</dcterms:created>
  <dcterms:modified xsi:type="dcterms:W3CDTF">2008-03-22T20:51:28Z</dcterms:modified>
</cp:coreProperties>
</file>